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6" r:id="rId2"/>
    <p:sldId id="258" r:id="rId3"/>
    <p:sldId id="259" r:id="rId4"/>
    <p:sldId id="260" r:id="rId5"/>
    <p:sldId id="261" r:id="rId6"/>
    <p:sldId id="264" r:id="rId7"/>
    <p:sldId id="263" r:id="rId8"/>
    <p:sldId id="265" r:id="rId9"/>
    <p:sldId id="266" r:id="rId10"/>
    <p:sldId id="267" r:id="rId11"/>
    <p:sldId id="268" r:id="rId12"/>
    <p:sldId id="269" r:id="rId13"/>
    <p:sldId id="270" r:id="rId14"/>
    <p:sldId id="274" r:id="rId15"/>
    <p:sldId id="276" r:id="rId16"/>
    <p:sldId id="277" r:id="rId17"/>
    <p:sldId id="278" r:id="rId18"/>
    <p:sldId id="280" r:id="rId19"/>
    <p:sldId id="283" r:id="rId20"/>
    <p:sldId id="284" r:id="rId21"/>
    <p:sldId id="285" r:id="rId22"/>
    <p:sldId id="286" r:id="rId23"/>
    <p:sldId id="287" r:id="rId24"/>
    <p:sldId id="288" r:id="rId25"/>
    <p:sldId id="289"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299" r:id="rId39"/>
    <p:sldId id="300" r:id="rId40"/>
    <p:sldId id="301" r:id="rId41"/>
    <p:sldId id="302" r:id="rId42"/>
    <p:sldId id="304" r:id="rId43"/>
    <p:sldId id="305" r:id="rId44"/>
    <p:sldId id="347" r:id="rId45"/>
    <p:sldId id="290" r:id="rId46"/>
    <p:sldId id="2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D1682-453B-4DB2-BED3-074FB81AD780}" type="datetimeFigureOut">
              <a:rPr lang="en-IN" smtClean="0"/>
              <a:t>22-03-2025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D8A33-D400-45FB-AB13-8121A884F410}" type="slidenum">
              <a:rPr lang="en-IN" smtClean="0"/>
              <a:t>‹#›</a:t>
            </a:fld>
            <a:endParaRPr lang="en-IN"/>
          </a:p>
        </p:txBody>
      </p:sp>
    </p:spTree>
    <p:extLst>
      <p:ext uri="{BB962C8B-B14F-4D97-AF65-F5344CB8AC3E}">
        <p14:creationId xmlns:p14="http://schemas.microsoft.com/office/powerpoint/2010/main" val="301526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EB591-7C69-4366-A03E-9C1B0E63250F}" type="slidenum">
              <a:rPr lang="en-US" smtClean="0"/>
              <a:t>4</a:t>
            </a:fld>
            <a:endParaRPr lang="en-US"/>
          </a:p>
        </p:txBody>
      </p:sp>
    </p:spTree>
    <p:extLst>
      <p:ext uri="{BB962C8B-B14F-4D97-AF65-F5344CB8AC3E}">
        <p14:creationId xmlns:p14="http://schemas.microsoft.com/office/powerpoint/2010/main" val="948231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89ED7E89-22F6-D27A-1FD1-863387FFD6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97FE1C-03E3-4D74-8677-22AB9EBEACE9}" type="slidenum">
              <a:rPr lang="en-US" altLang="en-US"/>
              <a:pPr eaLnBrk="1" hangingPunct="1"/>
              <a:t>5</a:t>
            </a:fld>
            <a:endParaRPr lang="en-US" altLang="en-US"/>
          </a:p>
        </p:txBody>
      </p:sp>
      <p:sp>
        <p:nvSpPr>
          <p:cNvPr id="95235" name="Rectangle 2">
            <a:extLst>
              <a:ext uri="{FF2B5EF4-FFF2-40B4-BE49-F238E27FC236}">
                <a16:creationId xmlns:a16="http://schemas.microsoft.com/office/drawing/2014/main" id="{39BB6113-E741-3589-54BD-0F8A8688F491}"/>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97F9D696-C532-472C-6AC3-6C89AC0B31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89177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9E08D636-B81F-5462-CDBB-D5931F2053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0BF71F-1010-449C-87B1-4C5F3732E713}" type="slidenum">
              <a:rPr lang="en-US" altLang="en-US"/>
              <a:pPr eaLnBrk="1" hangingPunct="1"/>
              <a:t>6</a:t>
            </a:fld>
            <a:endParaRPr lang="en-US" altLang="en-US"/>
          </a:p>
        </p:txBody>
      </p:sp>
      <p:sp>
        <p:nvSpPr>
          <p:cNvPr id="98307" name="Rectangle 2">
            <a:extLst>
              <a:ext uri="{FF2B5EF4-FFF2-40B4-BE49-F238E27FC236}">
                <a16:creationId xmlns:a16="http://schemas.microsoft.com/office/drawing/2014/main" id="{748C99BE-9365-F30D-4A36-A24CA8ACCDA5}"/>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86D57728-0CAD-7A84-9F98-F1E1E16388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53274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49B0654F-9985-9CB8-518B-C7B169B06C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7FC0A2-4109-4A9C-916D-F7C82D91BA76}" type="slidenum">
              <a:rPr lang="en-US" altLang="en-US"/>
              <a:pPr eaLnBrk="1" hangingPunct="1"/>
              <a:t>7</a:t>
            </a:fld>
            <a:endParaRPr lang="en-US" altLang="en-US"/>
          </a:p>
        </p:txBody>
      </p:sp>
      <p:sp>
        <p:nvSpPr>
          <p:cNvPr id="97283" name="Rectangle 2">
            <a:extLst>
              <a:ext uri="{FF2B5EF4-FFF2-40B4-BE49-F238E27FC236}">
                <a16:creationId xmlns:a16="http://schemas.microsoft.com/office/drawing/2014/main" id="{5C1F5D5B-BF80-CB04-B717-A4858CE1BB63}"/>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B6F866B7-C02A-BB30-54EB-2E50BCB095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2614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03BDC12D-7BCB-CB80-1471-2E2EC6EE00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AE6BB3-913C-4F15-9A26-503348BAFC6C}" type="slidenum">
              <a:rPr lang="en-US" altLang="en-US"/>
              <a:pPr eaLnBrk="1" hangingPunct="1"/>
              <a:t>8</a:t>
            </a:fld>
            <a:endParaRPr lang="en-US" altLang="en-US"/>
          </a:p>
        </p:txBody>
      </p:sp>
      <p:sp>
        <p:nvSpPr>
          <p:cNvPr id="99331" name="Rectangle 2">
            <a:extLst>
              <a:ext uri="{FF2B5EF4-FFF2-40B4-BE49-F238E27FC236}">
                <a16:creationId xmlns:a16="http://schemas.microsoft.com/office/drawing/2014/main" id="{378AF452-81BA-2409-EF66-6BD61F965017}"/>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48A12E8F-9017-B9CE-ED2F-043A7B6E0B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5701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B5C4B255-0C63-B960-0B70-D990601C18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0B4A64-8E4E-4CEE-AA29-008B352722EC}" type="slidenum">
              <a:rPr lang="en-US" altLang="en-US"/>
              <a:pPr eaLnBrk="1" hangingPunct="1"/>
              <a:t>9</a:t>
            </a:fld>
            <a:endParaRPr lang="en-US" altLang="en-US"/>
          </a:p>
        </p:txBody>
      </p:sp>
      <p:sp>
        <p:nvSpPr>
          <p:cNvPr id="100355" name="Rectangle 2">
            <a:extLst>
              <a:ext uri="{FF2B5EF4-FFF2-40B4-BE49-F238E27FC236}">
                <a16:creationId xmlns:a16="http://schemas.microsoft.com/office/drawing/2014/main" id="{87AA9072-BB3F-0A13-D3E1-DDE1CB9B6CCB}"/>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C2C793FC-6BEB-BA6F-E322-0BC78ECDB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03080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03BDC12D-7BCB-CB80-1471-2E2EC6EE00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AE6BB3-913C-4F15-9A26-503348BAFC6C}" type="slidenum">
              <a:rPr lang="en-US" altLang="en-US"/>
              <a:pPr eaLnBrk="1" hangingPunct="1"/>
              <a:t>10</a:t>
            </a:fld>
            <a:endParaRPr lang="en-US" altLang="en-US"/>
          </a:p>
        </p:txBody>
      </p:sp>
      <p:sp>
        <p:nvSpPr>
          <p:cNvPr id="99331" name="Rectangle 2">
            <a:extLst>
              <a:ext uri="{FF2B5EF4-FFF2-40B4-BE49-F238E27FC236}">
                <a16:creationId xmlns:a16="http://schemas.microsoft.com/office/drawing/2014/main" id="{378AF452-81BA-2409-EF66-6BD61F965017}"/>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48A12E8F-9017-B9CE-ED2F-043A7B6E0B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0263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B5C4B255-0C63-B960-0B70-D990601C18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0B4A64-8E4E-4CEE-AA29-008B352722EC}" type="slidenum">
              <a:rPr lang="en-US" altLang="en-US"/>
              <a:pPr eaLnBrk="1" hangingPunct="1"/>
              <a:t>11</a:t>
            </a:fld>
            <a:endParaRPr lang="en-US" altLang="en-US"/>
          </a:p>
        </p:txBody>
      </p:sp>
      <p:sp>
        <p:nvSpPr>
          <p:cNvPr id="100355" name="Rectangle 2">
            <a:extLst>
              <a:ext uri="{FF2B5EF4-FFF2-40B4-BE49-F238E27FC236}">
                <a16:creationId xmlns:a16="http://schemas.microsoft.com/office/drawing/2014/main" id="{87AA9072-BB3F-0A13-D3E1-DDE1CB9B6CCB}"/>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C2C793FC-6BEB-BA6F-E322-0BC78ECDB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88939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5C941E8F-9128-8FDF-6349-9533E05CEF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9777CA-DE2B-42C6-B679-5C6EB9BCE589}" type="slidenum">
              <a:rPr lang="en-US" altLang="en-US"/>
              <a:pPr eaLnBrk="1" hangingPunct="1"/>
              <a:t>12</a:t>
            </a:fld>
            <a:endParaRPr lang="en-US" altLang="en-US"/>
          </a:p>
        </p:txBody>
      </p:sp>
      <p:sp>
        <p:nvSpPr>
          <p:cNvPr id="101379" name="Rectangle 2">
            <a:extLst>
              <a:ext uri="{FF2B5EF4-FFF2-40B4-BE49-F238E27FC236}">
                <a16:creationId xmlns:a16="http://schemas.microsoft.com/office/drawing/2014/main" id="{F74B4CFD-C527-5C37-31C6-575A6E81DE2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9EC87F9E-42A7-36C7-E6E1-594E6DC60E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07060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FAFCF97E-5D56-DF47-E3CE-2F0F2A403C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C16DAE-4605-42A1-A5D9-1974C6FBE574}" type="slidenum">
              <a:rPr lang="en-US" altLang="en-US"/>
              <a:pPr eaLnBrk="1" hangingPunct="1"/>
              <a:t>13</a:t>
            </a:fld>
            <a:endParaRPr lang="en-US" altLang="en-US"/>
          </a:p>
        </p:txBody>
      </p:sp>
      <p:sp>
        <p:nvSpPr>
          <p:cNvPr id="103427" name="Rectangle 2">
            <a:extLst>
              <a:ext uri="{FF2B5EF4-FFF2-40B4-BE49-F238E27FC236}">
                <a16:creationId xmlns:a16="http://schemas.microsoft.com/office/drawing/2014/main" id="{BA0C6B93-D6E4-BD78-0FF6-0AE7FC385FF8}"/>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74D4BFC1-0A85-7ED9-5EF5-420DECC429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8757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926CFCF2-F033-92DF-C2A1-31731220C6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2464BF-7075-4220-8334-97CB6461090C}" type="slidenum">
              <a:rPr lang="en-US" altLang="en-US"/>
              <a:pPr eaLnBrk="1" hangingPunct="1"/>
              <a:t>14</a:t>
            </a:fld>
            <a:endParaRPr lang="en-US" altLang="en-US"/>
          </a:p>
        </p:txBody>
      </p:sp>
      <p:sp>
        <p:nvSpPr>
          <p:cNvPr id="108547" name="Rectangle 2">
            <a:extLst>
              <a:ext uri="{FF2B5EF4-FFF2-40B4-BE49-F238E27FC236}">
                <a16:creationId xmlns:a16="http://schemas.microsoft.com/office/drawing/2014/main" id="{AA0CF68B-02E0-DD2A-A84B-8FEC95CDA50D}"/>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F2F4154C-AAB6-FFBB-AFB7-B26701FEF7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24814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E25626D3-C08D-DDEE-CD15-A2022C1285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BDCA550-CF0C-47B0-884D-6F587B5D6C10}" type="slidenum">
              <a:rPr lang="en-US" altLang="en-US"/>
              <a:pPr eaLnBrk="1" hangingPunct="1"/>
              <a:t>15</a:t>
            </a:fld>
            <a:endParaRPr lang="en-US" altLang="en-US"/>
          </a:p>
        </p:txBody>
      </p:sp>
      <p:sp>
        <p:nvSpPr>
          <p:cNvPr id="110595" name="Rectangle 2">
            <a:extLst>
              <a:ext uri="{FF2B5EF4-FFF2-40B4-BE49-F238E27FC236}">
                <a16:creationId xmlns:a16="http://schemas.microsoft.com/office/drawing/2014/main" id="{EDD1419B-D5CB-9A52-C0B8-C4C15FE50E84}"/>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FABF0B0B-C809-F26E-6541-154256F606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22282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62FC2351-789A-A85C-CC1F-0FD3C54A10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7B26C4-B694-4496-8FFB-50DB9182A0A2}" type="slidenum">
              <a:rPr lang="en-US" altLang="en-US"/>
              <a:pPr eaLnBrk="1" hangingPunct="1"/>
              <a:t>16</a:t>
            </a:fld>
            <a:endParaRPr lang="en-US" altLang="en-US"/>
          </a:p>
        </p:txBody>
      </p:sp>
      <p:sp>
        <p:nvSpPr>
          <p:cNvPr id="111619" name="Rectangle 2">
            <a:extLst>
              <a:ext uri="{FF2B5EF4-FFF2-40B4-BE49-F238E27FC236}">
                <a16:creationId xmlns:a16="http://schemas.microsoft.com/office/drawing/2014/main" id="{6E6CCA24-50DB-B2BC-444F-6FCCB8EE4F57}"/>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9EDC7542-7775-D2A3-CE3D-AEA19AF82F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7360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8FB52B2-ADBF-DF05-6801-308ECE9B9B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3C38BF-60F6-4AA2-BFA3-7ECA185893C1}" type="slidenum">
              <a:rPr lang="en-US" altLang="en-US"/>
              <a:pPr eaLnBrk="1" hangingPunct="1"/>
              <a:t>17</a:t>
            </a:fld>
            <a:endParaRPr lang="en-US" altLang="en-US"/>
          </a:p>
        </p:txBody>
      </p:sp>
      <p:sp>
        <p:nvSpPr>
          <p:cNvPr id="112643" name="Rectangle 2">
            <a:extLst>
              <a:ext uri="{FF2B5EF4-FFF2-40B4-BE49-F238E27FC236}">
                <a16:creationId xmlns:a16="http://schemas.microsoft.com/office/drawing/2014/main" id="{9ADF16DB-7A08-D966-1FD4-1A698D08861F}"/>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AFE9FF94-44D6-790C-9F0C-C19FCCC108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8954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EC13CDFB-E02A-CEE2-7761-6F97976EB5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653B73-8AA8-4FCC-9ECA-DC9C05A1AFEA}" type="slidenum">
              <a:rPr lang="en-US" altLang="en-US"/>
              <a:pPr eaLnBrk="1" hangingPunct="1"/>
              <a:t>18</a:t>
            </a:fld>
            <a:endParaRPr lang="en-US" altLang="en-US"/>
          </a:p>
        </p:txBody>
      </p:sp>
      <p:sp>
        <p:nvSpPr>
          <p:cNvPr id="114691" name="Rectangle 2">
            <a:extLst>
              <a:ext uri="{FF2B5EF4-FFF2-40B4-BE49-F238E27FC236}">
                <a16:creationId xmlns:a16="http://schemas.microsoft.com/office/drawing/2014/main" id="{B130077C-8661-0B00-38B7-F8646999488B}"/>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F2DE7B88-2820-D365-B2EA-8C6BC15EC3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26044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BFCE9F6F-CF8F-14CA-DEE3-66CEB5AF5A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119980-D8C4-4F79-9870-675061407A05}" type="slidenum">
              <a:rPr lang="en-US" altLang="en-US"/>
              <a:pPr eaLnBrk="1" hangingPunct="1"/>
              <a:t>19</a:t>
            </a:fld>
            <a:endParaRPr lang="en-US" altLang="en-US"/>
          </a:p>
        </p:txBody>
      </p:sp>
      <p:sp>
        <p:nvSpPr>
          <p:cNvPr id="117763" name="Rectangle 2">
            <a:extLst>
              <a:ext uri="{FF2B5EF4-FFF2-40B4-BE49-F238E27FC236}">
                <a16:creationId xmlns:a16="http://schemas.microsoft.com/office/drawing/2014/main" id="{B06AB78E-15A1-BF60-D083-B0B20525AF32}"/>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FA969C4A-9AB4-BFDD-A68A-DD322C3037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83960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61528810-2240-59F9-79BE-0814E119CD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68AE17-7F4A-461C-B781-D8798D1B158E}" type="slidenum">
              <a:rPr lang="en-US" altLang="en-US"/>
              <a:pPr eaLnBrk="1" hangingPunct="1"/>
              <a:t>20</a:t>
            </a:fld>
            <a:endParaRPr lang="en-US" altLang="en-US"/>
          </a:p>
        </p:txBody>
      </p:sp>
      <p:sp>
        <p:nvSpPr>
          <p:cNvPr id="118787" name="Rectangle 2">
            <a:extLst>
              <a:ext uri="{FF2B5EF4-FFF2-40B4-BE49-F238E27FC236}">
                <a16:creationId xmlns:a16="http://schemas.microsoft.com/office/drawing/2014/main" id="{2974BB1C-E8CA-14D2-9102-8C3202E6FCF2}"/>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A53D7A8E-AC8D-85F7-DE79-0B38AF9639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27839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4B34A5A5-7F10-4D77-3D0F-4E9578380A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82EE138-7767-4E65-BAEC-31C77A0F7921}" type="slidenum">
              <a:rPr lang="en-US" altLang="en-US"/>
              <a:pPr eaLnBrk="1" hangingPunct="1"/>
              <a:t>21</a:t>
            </a:fld>
            <a:endParaRPr lang="en-US" altLang="en-US"/>
          </a:p>
        </p:txBody>
      </p:sp>
      <p:sp>
        <p:nvSpPr>
          <p:cNvPr id="119811" name="Rectangle 2">
            <a:extLst>
              <a:ext uri="{FF2B5EF4-FFF2-40B4-BE49-F238E27FC236}">
                <a16:creationId xmlns:a16="http://schemas.microsoft.com/office/drawing/2014/main" id="{C3DA941D-EBA4-7F3E-9CB5-0BF2F587B0DF}"/>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4C6AC706-922A-7BF2-3C7E-22AE8B950A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01054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1915215E-9F2E-32FD-4C21-75554BFAD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7F9146-26D0-4E31-9979-DFE98C9AA595}" type="slidenum">
              <a:rPr lang="en-US" altLang="en-US"/>
              <a:pPr eaLnBrk="1" hangingPunct="1"/>
              <a:t>22</a:t>
            </a:fld>
            <a:endParaRPr lang="en-US" altLang="en-US"/>
          </a:p>
        </p:txBody>
      </p:sp>
      <p:sp>
        <p:nvSpPr>
          <p:cNvPr id="120835" name="Rectangle 2">
            <a:extLst>
              <a:ext uri="{FF2B5EF4-FFF2-40B4-BE49-F238E27FC236}">
                <a16:creationId xmlns:a16="http://schemas.microsoft.com/office/drawing/2014/main" id="{F9939828-912F-B2FB-8465-9640A9B460D6}"/>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9A1EB8E4-33C4-A99B-2060-D1E8673D04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68849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A29971BD-6970-00D4-8A92-DD672A0DB5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DECBCE-6530-4BF4-9FCE-1ADF228D20BF}" type="slidenum">
              <a:rPr lang="en-US" altLang="en-US"/>
              <a:pPr eaLnBrk="1" hangingPunct="1"/>
              <a:t>23</a:t>
            </a:fld>
            <a:endParaRPr lang="en-US" altLang="en-US"/>
          </a:p>
        </p:txBody>
      </p:sp>
      <p:sp>
        <p:nvSpPr>
          <p:cNvPr id="121859" name="Rectangle 2">
            <a:extLst>
              <a:ext uri="{FF2B5EF4-FFF2-40B4-BE49-F238E27FC236}">
                <a16:creationId xmlns:a16="http://schemas.microsoft.com/office/drawing/2014/main" id="{42179EDD-AAF9-0785-54CE-E8BC8524169D}"/>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DB3582A3-7AB9-28A1-CCCA-481412ED65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3144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572A7828-75FA-70CD-5958-0F0DD55EAC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6AA5E3-4544-4DCB-9293-ED8CEE9B85B3}" type="slidenum">
              <a:rPr lang="en-US" altLang="en-US"/>
              <a:pPr eaLnBrk="1" hangingPunct="1"/>
              <a:t>24</a:t>
            </a:fld>
            <a:endParaRPr lang="en-US" altLang="en-US"/>
          </a:p>
        </p:txBody>
      </p:sp>
      <p:sp>
        <p:nvSpPr>
          <p:cNvPr id="122883" name="Rectangle 2">
            <a:extLst>
              <a:ext uri="{FF2B5EF4-FFF2-40B4-BE49-F238E27FC236}">
                <a16:creationId xmlns:a16="http://schemas.microsoft.com/office/drawing/2014/main" id="{FAF95AE1-5764-6659-4784-FF0419FD3011}"/>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884A4242-1DD9-A1C0-B9B2-D5CC51A9A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82163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588BA69-9865-C91F-5C75-61643D48EB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50DF79-36D8-4CCA-B410-D032385F271B}" type="slidenum">
              <a:rPr lang="en-US" altLang="en-US"/>
              <a:pPr eaLnBrk="1" hangingPunct="1"/>
              <a:t>25</a:t>
            </a:fld>
            <a:endParaRPr lang="en-US" altLang="en-US"/>
          </a:p>
        </p:txBody>
      </p:sp>
      <p:sp>
        <p:nvSpPr>
          <p:cNvPr id="123907" name="Rectangle 2">
            <a:extLst>
              <a:ext uri="{FF2B5EF4-FFF2-40B4-BE49-F238E27FC236}">
                <a16:creationId xmlns:a16="http://schemas.microsoft.com/office/drawing/2014/main" id="{23AB4DA7-D38F-8416-A7D3-916DDF4FE664}"/>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BB607C92-FC28-AA56-9CDE-04344E31E4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80435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EAF9EBAF-9EB1-5C94-15F0-020A9CC161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C99382-0D51-4BDA-8496-2236B3403581}" type="slidenum">
              <a:rPr lang="en-US" altLang="en-US"/>
              <a:pPr eaLnBrk="1" hangingPunct="1"/>
              <a:t>26</a:t>
            </a:fld>
            <a:endParaRPr lang="en-US" altLang="en-US"/>
          </a:p>
        </p:txBody>
      </p:sp>
      <p:sp>
        <p:nvSpPr>
          <p:cNvPr id="171011" name="Rectangle 2">
            <a:extLst>
              <a:ext uri="{FF2B5EF4-FFF2-40B4-BE49-F238E27FC236}">
                <a16:creationId xmlns:a16="http://schemas.microsoft.com/office/drawing/2014/main" id="{6F9367EA-EE53-00C3-91E8-D15028C0D696}"/>
              </a:ext>
            </a:extLst>
          </p:cNvPr>
          <p:cNvSpPr>
            <a:spLocks noGrp="1" noRot="1" noChangeAspect="1" noChangeArrowheads="1" noTextEdit="1"/>
          </p:cNvSpPr>
          <p:nvPr>
            <p:ph type="sldImg"/>
          </p:nvPr>
        </p:nvSpPr>
        <p:spPr>
          <a:ln/>
        </p:spPr>
      </p:sp>
      <p:sp>
        <p:nvSpPr>
          <p:cNvPr id="171012" name="Rectangle 3">
            <a:extLst>
              <a:ext uri="{FF2B5EF4-FFF2-40B4-BE49-F238E27FC236}">
                <a16:creationId xmlns:a16="http://schemas.microsoft.com/office/drawing/2014/main" id="{B15C4BE5-D2BA-611A-785D-AC99CA5D26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33848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6FB2A865-D33B-525B-45EF-132D34C967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6FEB09-9B13-459E-9028-D61D5E17BFFB}" type="slidenum">
              <a:rPr lang="en-US" altLang="en-US"/>
              <a:pPr eaLnBrk="1" hangingPunct="1"/>
              <a:t>27</a:t>
            </a:fld>
            <a:endParaRPr lang="en-US" altLang="en-US"/>
          </a:p>
        </p:txBody>
      </p:sp>
      <p:sp>
        <p:nvSpPr>
          <p:cNvPr id="172035" name="Rectangle 2">
            <a:extLst>
              <a:ext uri="{FF2B5EF4-FFF2-40B4-BE49-F238E27FC236}">
                <a16:creationId xmlns:a16="http://schemas.microsoft.com/office/drawing/2014/main" id="{F0A3F530-AF6A-01BA-C917-D802B5BB9643}"/>
              </a:ext>
            </a:extLst>
          </p:cNvPr>
          <p:cNvSpPr>
            <a:spLocks noGrp="1" noRot="1" noChangeAspect="1" noChangeArrowheads="1" noTextEdit="1"/>
          </p:cNvSpPr>
          <p:nvPr>
            <p:ph type="sldImg"/>
          </p:nvPr>
        </p:nvSpPr>
        <p:spPr>
          <a:ln/>
        </p:spPr>
      </p:sp>
      <p:sp>
        <p:nvSpPr>
          <p:cNvPr id="172036" name="Rectangle 3">
            <a:extLst>
              <a:ext uri="{FF2B5EF4-FFF2-40B4-BE49-F238E27FC236}">
                <a16:creationId xmlns:a16="http://schemas.microsoft.com/office/drawing/2014/main" id="{F6559A36-1057-5912-BE23-F7DC7E259A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68839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4F51BB93-9EA4-1A95-CE00-D39C70CB8B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0DB0FD-77DF-427B-A730-B1EBDA88CE32}" type="slidenum">
              <a:rPr lang="en-US" altLang="en-US"/>
              <a:pPr eaLnBrk="1" hangingPunct="1"/>
              <a:t>28</a:t>
            </a:fld>
            <a:endParaRPr lang="en-US" altLang="en-US"/>
          </a:p>
        </p:txBody>
      </p:sp>
      <p:sp>
        <p:nvSpPr>
          <p:cNvPr id="173059" name="Rectangle 2">
            <a:extLst>
              <a:ext uri="{FF2B5EF4-FFF2-40B4-BE49-F238E27FC236}">
                <a16:creationId xmlns:a16="http://schemas.microsoft.com/office/drawing/2014/main" id="{00885086-341F-9FF6-189F-257FFBC18FB8}"/>
              </a:ext>
            </a:extLst>
          </p:cNvPr>
          <p:cNvSpPr>
            <a:spLocks noGrp="1" noRot="1" noChangeAspect="1" noChangeArrowheads="1" noTextEdit="1"/>
          </p:cNvSpPr>
          <p:nvPr>
            <p:ph type="sldImg"/>
          </p:nvPr>
        </p:nvSpPr>
        <p:spPr>
          <a:ln/>
        </p:spPr>
      </p:sp>
      <p:sp>
        <p:nvSpPr>
          <p:cNvPr id="173060" name="Rectangle 3">
            <a:extLst>
              <a:ext uri="{FF2B5EF4-FFF2-40B4-BE49-F238E27FC236}">
                <a16:creationId xmlns:a16="http://schemas.microsoft.com/office/drawing/2014/main" id="{C120832C-3859-8199-1F0D-FE3CC506C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98419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462705C4-D722-EA18-24EA-4C57DBC19E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39C1F4-6E66-4213-B642-4B84145A4B9B}" type="slidenum">
              <a:rPr lang="en-US" altLang="en-US"/>
              <a:pPr eaLnBrk="1" hangingPunct="1"/>
              <a:t>29</a:t>
            </a:fld>
            <a:endParaRPr lang="en-US" altLang="en-US"/>
          </a:p>
        </p:txBody>
      </p:sp>
      <p:sp>
        <p:nvSpPr>
          <p:cNvPr id="174083" name="Rectangle 2">
            <a:extLst>
              <a:ext uri="{FF2B5EF4-FFF2-40B4-BE49-F238E27FC236}">
                <a16:creationId xmlns:a16="http://schemas.microsoft.com/office/drawing/2014/main" id="{6AB67AA5-C2D5-0798-F6A9-5A222B80C8FB}"/>
              </a:ext>
            </a:extLst>
          </p:cNvPr>
          <p:cNvSpPr>
            <a:spLocks noGrp="1" noRot="1" noChangeAspect="1" noChangeArrowheads="1" noTextEdit="1"/>
          </p:cNvSpPr>
          <p:nvPr>
            <p:ph type="sldImg"/>
          </p:nvPr>
        </p:nvSpPr>
        <p:spPr>
          <a:ln/>
        </p:spPr>
      </p:sp>
      <p:sp>
        <p:nvSpPr>
          <p:cNvPr id="174084" name="Rectangle 3">
            <a:extLst>
              <a:ext uri="{FF2B5EF4-FFF2-40B4-BE49-F238E27FC236}">
                <a16:creationId xmlns:a16="http://schemas.microsoft.com/office/drawing/2014/main" id="{5B36C6BE-9777-27D9-4D0F-FCEF0C8D3F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38035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6C397497-261C-7F5C-6477-CFF2EA7002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3FDD2A-E7F0-4ED3-97B3-E2B46060D4E3}" type="slidenum">
              <a:rPr lang="en-US" altLang="en-US"/>
              <a:pPr eaLnBrk="1" hangingPunct="1"/>
              <a:t>30</a:t>
            </a:fld>
            <a:endParaRPr lang="en-US" altLang="en-US"/>
          </a:p>
        </p:txBody>
      </p:sp>
      <p:sp>
        <p:nvSpPr>
          <p:cNvPr id="175107" name="Rectangle 2">
            <a:extLst>
              <a:ext uri="{FF2B5EF4-FFF2-40B4-BE49-F238E27FC236}">
                <a16:creationId xmlns:a16="http://schemas.microsoft.com/office/drawing/2014/main" id="{636FBB0A-1C81-CE8B-B0A0-A74D4A31D0D8}"/>
              </a:ext>
            </a:extLst>
          </p:cNvPr>
          <p:cNvSpPr>
            <a:spLocks noGrp="1" noRot="1" noChangeAspect="1" noChangeArrowheads="1" noTextEdit="1"/>
          </p:cNvSpPr>
          <p:nvPr>
            <p:ph type="sldImg"/>
          </p:nvPr>
        </p:nvSpPr>
        <p:spPr>
          <a:ln/>
        </p:spPr>
      </p:sp>
      <p:sp>
        <p:nvSpPr>
          <p:cNvPr id="175108" name="Rectangle 3">
            <a:extLst>
              <a:ext uri="{FF2B5EF4-FFF2-40B4-BE49-F238E27FC236}">
                <a16:creationId xmlns:a16="http://schemas.microsoft.com/office/drawing/2014/main" id="{9464BD8C-96B3-A660-502A-18D301E838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93280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5EAC206C-29E1-70B3-D9FA-8D0B63F44B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3CA2C0-A783-495A-A748-D7BE11C5347E}" type="slidenum">
              <a:rPr lang="en-US" altLang="en-US"/>
              <a:pPr eaLnBrk="1" hangingPunct="1"/>
              <a:t>31</a:t>
            </a:fld>
            <a:endParaRPr lang="en-US" altLang="en-US"/>
          </a:p>
        </p:txBody>
      </p:sp>
      <p:sp>
        <p:nvSpPr>
          <p:cNvPr id="176131" name="Rectangle 2">
            <a:extLst>
              <a:ext uri="{FF2B5EF4-FFF2-40B4-BE49-F238E27FC236}">
                <a16:creationId xmlns:a16="http://schemas.microsoft.com/office/drawing/2014/main" id="{DD96DD90-6374-AC0E-7E5B-9B4710F2EAD7}"/>
              </a:ext>
            </a:extLst>
          </p:cNvPr>
          <p:cNvSpPr>
            <a:spLocks noGrp="1" noRot="1" noChangeAspect="1" noChangeArrowheads="1" noTextEdit="1"/>
          </p:cNvSpPr>
          <p:nvPr>
            <p:ph type="sldImg"/>
          </p:nvPr>
        </p:nvSpPr>
        <p:spPr>
          <a:ln/>
        </p:spPr>
      </p:sp>
      <p:sp>
        <p:nvSpPr>
          <p:cNvPr id="176132" name="Rectangle 3">
            <a:extLst>
              <a:ext uri="{FF2B5EF4-FFF2-40B4-BE49-F238E27FC236}">
                <a16:creationId xmlns:a16="http://schemas.microsoft.com/office/drawing/2014/main" id="{FE9BD62E-9438-1455-51A8-DBE138D719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75420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57BC93C8-8433-F46B-6555-00E870D9C9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E3B9A5-F092-4AB8-BCB9-B53C014398E6}" type="slidenum">
              <a:rPr lang="en-US" altLang="en-US"/>
              <a:pPr eaLnBrk="1" hangingPunct="1"/>
              <a:t>32</a:t>
            </a:fld>
            <a:endParaRPr lang="en-US" altLang="en-US"/>
          </a:p>
        </p:txBody>
      </p:sp>
      <p:sp>
        <p:nvSpPr>
          <p:cNvPr id="177155" name="Rectangle 2">
            <a:extLst>
              <a:ext uri="{FF2B5EF4-FFF2-40B4-BE49-F238E27FC236}">
                <a16:creationId xmlns:a16="http://schemas.microsoft.com/office/drawing/2014/main" id="{ADFA88A8-B0FB-1FC5-2E2F-3193BFF3DDD0}"/>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05A8E96B-BDBF-D244-C158-6BC899A0E2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86601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7C9BD8BB-242B-BA66-ED89-47D788CA63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1C9950-0D52-44A0-A19C-47C6FAD4C86C}" type="slidenum">
              <a:rPr lang="en-US" altLang="en-US"/>
              <a:pPr eaLnBrk="1" hangingPunct="1"/>
              <a:t>33</a:t>
            </a:fld>
            <a:endParaRPr lang="en-US" altLang="en-US"/>
          </a:p>
        </p:txBody>
      </p:sp>
      <p:sp>
        <p:nvSpPr>
          <p:cNvPr id="178179" name="Rectangle 2">
            <a:extLst>
              <a:ext uri="{FF2B5EF4-FFF2-40B4-BE49-F238E27FC236}">
                <a16:creationId xmlns:a16="http://schemas.microsoft.com/office/drawing/2014/main" id="{9FFAC8BE-0631-1084-2F73-C0CFD66592C2}"/>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B494913A-2245-FD85-EEB0-28628D3910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16414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FBC6C557-13A2-69F6-9FA4-7DB24E1D20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3B9152-9B8E-4315-B280-90C3B0A03C6D}" type="slidenum">
              <a:rPr lang="en-US" altLang="en-US"/>
              <a:pPr eaLnBrk="1" hangingPunct="1"/>
              <a:t>34</a:t>
            </a:fld>
            <a:endParaRPr lang="en-US" altLang="en-US"/>
          </a:p>
        </p:txBody>
      </p:sp>
      <p:sp>
        <p:nvSpPr>
          <p:cNvPr id="179203" name="Rectangle 2">
            <a:extLst>
              <a:ext uri="{FF2B5EF4-FFF2-40B4-BE49-F238E27FC236}">
                <a16:creationId xmlns:a16="http://schemas.microsoft.com/office/drawing/2014/main" id="{BB170524-23B6-FE7F-F9A9-BE50FC7505D3}"/>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150B2A97-8F6E-2AD8-76C4-53955BAD3D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62965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4B54B39F-FB55-DA5B-7CB9-754378BBE1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BF172D4-CB37-4E38-B28E-C34195205630}" type="slidenum">
              <a:rPr lang="en-US" altLang="en-US"/>
              <a:pPr eaLnBrk="1" hangingPunct="1"/>
              <a:t>35</a:t>
            </a:fld>
            <a:endParaRPr lang="en-US" altLang="en-US"/>
          </a:p>
        </p:txBody>
      </p:sp>
      <p:sp>
        <p:nvSpPr>
          <p:cNvPr id="180227" name="Rectangle 2">
            <a:extLst>
              <a:ext uri="{FF2B5EF4-FFF2-40B4-BE49-F238E27FC236}">
                <a16:creationId xmlns:a16="http://schemas.microsoft.com/office/drawing/2014/main" id="{6E42F248-D5D1-94E6-D040-3BD0E2BBBDCB}"/>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2BC0CE10-63AC-6A5C-4C91-3B0E47673E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28337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a:extLst>
              <a:ext uri="{FF2B5EF4-FFF2-40B4-BE49-F238E27FC236}">
                <a16:creationId xmlns:a16="http://schemas.microsoft.com/office/drawing/2014/main" id="{9FC95F91-6F23-67EF-1D4C-86DB735860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47E787-2E9B-4D58-8C83-C9E802255818}" type="slidenum">
              <a:rPr lang="en-US" altLang="en-US"/>
              <a:pPr eaLnBrk="1" hangingPunct="1"/>
              <a:t>36</a:t>
            </a:fld>
            <a:endParaRPr lang="en-US" altLang="en-US"/>
          </a:p>
        </p:txBody>
      </p:sp>
      <p:sp>
        <p:nvSpPr>
          <p:cNvPr id="181251" name="Rectangle 2">
            <a:extLst>
              <a:ext uri="{FF2B5EF4-FFF2-40B4-BE49-F238E27FC236}">
                <a16:creationId xmlns:a16="http://schemas.microsoft.com/office/drawing/2014/main" id="{4AD38361-A07D-FBBF-1F53-97AF7DA67365}"/>
              </a:ext>
            </a:extLst>
          </p:cNvPr>
          <p:cNvSpPr>
            <a:spLocks noGrp="1" noRot="1" noChangeAspect="1" noChangeArrowheads="1" noTextEdit="1"/>
          </p:cNvSpPr>
          <p:nvPr>
            <p:ph type="sldImg"/>
          </p:nvPr>
        </p:nvSpPr>
        <p:spPr>
          <a:ln/>
        </p:spPr>
      </p:sp>
      <p:sp>
        <p:nvSpPr>
          <p:cNvPr id="181252" name="Rectangle 3">
            <a:extLst>
              <a:ext uri="{FF2B5EF4-FFF2-40B4-BE49-F238E27FC236}">
                <a16:creationId xmlns:a16="http://schemas.microsoft.com/office/drawing/2014/main" id="{68545405-C4C0-36D8-BFCC-3824764758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56915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6C8553D9-684D-CFB0-BD62-4CF922DA48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766D79-D6EC-436E-B58C-1A21AF15D9CC}" type="slidenum">
              <a:rPr lang="en-US" altLang="en-US"/>
              <a:pPr eaLnBrk="1" hangingPunct="1"/>
              <a:t>37</a:t>
            </a:fld>
            <a:endParaRPr lang="en-US" altLang="en-US"/>
          </a:p>
        </p:txBody>
      </p:sp>
      <p:sp>
        <p:nvSpPr>
          <p:cNvPr id="182275" name="Rectangle 2">
            <a:extLst>
              <a:ext uri="{FF2B5EF4-FFF2-40B4-BE49-F238E27FC236}">
                <a16:creationId xmlns:a16="http://schemas.microsoft.com/office/drawing/2014/main" id="{530BAFB3-12F1-9CEB-B883-0BF94DB92BD7}"/>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35B7F429-6102-4CA3-1443-3AE70B6041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30062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2A663B43-E453-BA94-766E-F28FA291E1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C015AA-8B60-4527-A958-8EE292A175E8}" type="slidenum">
              <a:rPr lang="en-US" altLang="en-US"/>
              <a:pPr eaLnBrk="1" hangingPunct="1"/>
              <a:t>38</a:t>
            </a:fld>
            <a:endParaRPr lang="en-US" altLang="en-US"/>
          </a:p>
        </p:txBody>
      </p:sp>
      <p:sp>
        <p:nvSpPr>
          <p:cNvPr id="134147" name="Rectangle 2">
            <a:extLst>
              <a:ext uri="{FF2B5EF4-FFF2-40B4-BE49-F238E27FC236}">
                <a16:creationId xmlns:a16="http://schemas.microsoft.com/office/drawing/2014/main" id="{BAF763AD-B78E-C186-FF82-FEBD91D4D6F2}"/>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761711B5-5949-D54B-EF41-FDBAE6393C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14981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74A65B1E-472E-AFCD-4229-92C943FA4D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8DCDC5-3669-4469-B513-E84D7B948069}" type="slidenum">
              <a:rPr lang="en-US" altLang="en-US"/>
              <a:pPr eaLnBrk="1" hangingPunct="1"/>
              <a:t>39</a:t>
            </a:fld>
            <a:endParaRPr lang="en-US" altLang="en-US"/>
          </a:p>
        </p:txBody>
      </p:sp>
      <p:sp>
        <p:nvSpPr>
          <p:cNvPr id="135171" name="Rectangle 2">
            <a:extLst>
              <a:ext uri="{FF2B5EF4-FFF2-40B4-BE49-F238E27FC236}">
                <a16:creationId xmlns:a16="http://schemas.microsoft.com/office/drawing/2014/main" id="{0ABE03C0-D855-E174-E91C-8CDFEBBBFE3D}"/>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6C00D6B9-B0FB-B556-3785-CFE0626C1B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41943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52E2D7E9-6972-922D-A167-90C2BE28D3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D75C60-E98B-449B-8FBC-4915402CAD3F}" type="slidenum">
              <a:rPr lang="en-US" altLang="en-US"/>
              <a:pPr eaLnBrk="1" hangingPunct="1"/>
              <a:t>40</a:t>
            </a:fld>
            <a:endParaRPr lang="en-US" altLang="en-US"/>
          </a:p>
        </p:txBody>
      </p:sp>
      <p:sp>
        <p:nvSpPr>
          <p:cNvPr id="136195" name="Rectangle 2">
            <a:extLst>
              <a:ext uri="{FF2B5EF4-FFF2-40B4-BE49-F238E27FC236}">
                <a16:creationId xmlns:a16="http://schemas.microsoft.com/office/drawing/2014/main" id="{9BFC1B7E-6418-A1B2-CB02-E538465184C7}"/>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D28F34E0-B13A-144C-3613-573D00B2A4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694203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F26E7163-7ED8-5986-E04E-39C6500B5D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6AF429-B9E5-477A-9689-74FCE349C40B}" type="slidenum">
              <a:rPr lang="en-US" altLang="en-US"/>
              <a:pPr eaLnBrk="1" hangingPunct="1"/>
              <a:t>41</a:t>
            </a:fld>
            <a:endParaRPr lang="en-US" altLang="en-US"/>
          </a:p>
        </p:txBody>
      </p:sp>
      <p:sp>
        <p:nvSpPr>
          <p:cNvPr id="137219" name="Rectangle 2">
            <a:extLst>
              <a:ext uri="{FF2B5EF4-FFF2-40B4-BE49-F238E27FC236}">
                <a16:creationId xmlns:a16="http://schemas.microsoft.com/office/drawing/2014/main" id="{5FBAFA32-2D3E-2899-8FED-780FB8709D40}"/>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EB8A1336-1B24-E4C3-D678-6BE4E07DB1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9677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E66EECCB-CC73-02D2-8AC8-D4DF3A6ED9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64CDCB-EFF1-4E8F-B842-54FC87CC47DE}" type="slidenum">
              <a:rPr lang="en-US" altLang="en-US"/>
              <a:pPr eaLnBrk="1" hangingPunct="1"/>
              <a:t>42</a:t>
            </a:fld>
            <a:endParaRPr lang="en-US" altLang="en-US"/>
          </a:p>
        </p:txBody>
      </p:sp>
      <p:sp>
        <p:nvSpPr>
          <p:cNvPr id="139267" name="Rectangle 2">
            <a:extLst>
              <a:ext uri="{FF2B5EF4-FFF2-40B4-BE49-F238E27FC236}">
                <a16:creationId xmlns:a16="http://schemas.microsoft.com/office/drawing/2014/main" id="{A1C55971-F215-251C-D489-1900C06C38A7}"/>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718C1B4A-0D0B-9E4E-004C-901A77A5DF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70741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580BDB53-EA4E-70C9-97E9-247859A352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E8D75E-92FF-4997-90E8-A0F6E279CDB9}" type="slidenum">
              <a:rPr lang="en-US" altLang="en-US"/>
              <a:pPr eaLnBrk="1" hangingPunct="1"/>
              <a:t>43</a:t>
            </a:fld>
            <a:endParaRPr lang="en-US" altLang="en-US"/>
          </a:p>
        </p:txBody>
      </p:sp>
      <p:sp>
        <p:nvSpPr>
          <p:cNvPr id="140291" name="Rectangle 2">
            <a:extLst>
              <a:ext uri="{FF2B5EF4-FFF2-40B4-BE49-F238E27FC236}">
                <a16:creationId xmlns:a16="http://schemas.microsoft.com/office/drawing/2014/main" id="{35ACBBA8-3121-4AA7-27DC-13668A7E0C1E}"/>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D17C1919-FE4C-8E78-A4B4-785DEF8E28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39215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580BDB53-EA4E-70C9-97E9-247859A352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E8D75E-92FF-4997-90E8-A0F6E279CDB9}" type="slidenum">
              <a:rPr lang="en-US" altLang="en-US"/>
              <a:pPr eaLnBrk="1" hangingPunct="1"/>
              <a:t>44</a:t>
            </a:fld>
            <a:endParaRPr lang="en-US" altLang="en-US"/>
          </a:p>
        </p:txBody>
      </p:sp>
      <p:sp>
        <p:nvSpPr>
          <p:cNvPr id="140291" name="Rectangle 2">
            <a:extLst>
              <a:ext uri="{FF2B5EF4-FFF2-40B4-BE49-F238E27FC236}">
                <a16:creationId xmlns:a16="http://schemas.microsoft.com/office/drawing/2014/main" id="{35ACBBA8-3121-4AA7-27DC-13668A7E0C1E}"/>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D17C1919-FE4C-8E78-A4B4-785DEF8E28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8589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7FE7833-6262-727E-BE6A-ED8FA03155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30B374-BFA2-461C-B4FB-FE31EF0E8E50}" type="slidenum">
              <a:rPr lang="en-US" altLang="en-US"/>
              <a:pPr eaLnBrk="1" hangingPunct="1"/>
              <a:t>45</a:t>
            </a:fld>
            <a:endParaRPr lang="en-US" altLang="en-US"/>
          </a:p>
        </p:txBody>
      </p:sp>
      <p:sp>
        <p:nvSpPr>
          <p:cNvPr id="124931" name="Rectangle 2">
            <a:extLst>
              <a:ext uri="{FF2B5EF4-FFF2-40B4-BE49-F238E27FC236}">
                <a16:creationId xmlns:a16="http://schemas.microsoft.com/office/drawing/2014/main" id="{F320348F-C73A-C41D-4EF3-F6D723900E29}"/>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456EA1F9-DE9F-7A4E-BC37-849C7318CD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520493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20A99DE3-FAD1-7304-FC6D-E4FA2D7936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33F4E5-48A4-44BD-9D34-DAFBF4EADB5B}" type="slidenum">
              <a:rPr lang="en-US" altLang="en-US"/>
              <a:pPr eaLnBrk="1" hangingPunct="1"/>
              <a:t>46</a:t>
            </a:fld>
            <a:endParaRPr lang="en-US" altLang="en-US"/>
          </a:p>
        </p:txBody>
      </p:sp>
      <p:sp>
        <p:nvSpPr>
          <p:cNvPr id="126979" name="Rectangle 2">
            <a:extLst>
              <a:ext uri="{FF2B5EF4-FFF2-40B4-BE49-F238E27FC236}">
                <a16:creationId xmlns:a16="http://schemas.microsoft.com/office/drawing/2014/main" id="{45B08C40-B12A-9DB4-A3A8-51803B86F34D}"/>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83123686-517F-A4CF-ADB6-62DB7CC1BE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54347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41840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315317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25928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56110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E542FE-AEE4-4B3F-8C74-39DDC66BE3B8}" type="datetimeFigureOut">
              <a:rPr lang="en-IN" smtClean="0"/>
              <a:t>22-03-2025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0210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E542FE-AEE4-4B3F-8C74-39DDC66BE3B8}" type="datetimeFigureOut">
              <a:rPr lang="en-IN" smtClean="0"/>
              <a:t>22-03-2025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31934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542FE-AEE4-4B3F-8C74-39DDC66BE3B8}" type="datetimeFigureOut">
              <a:rPr lang="en-IN" smtClean="0"/>
              <a:t>22-03-2025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9719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0869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183573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688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853146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5">
            <a:extLst>
              <a:ext uri="{FF2B5EF4-FFF2-40B4-BE49-F238E27FC236}">
                <a16:creationId xmlns:a16="http://schemas.microsoft.com/office/drawing/2014/main" id="{E4488791-842B-42EA-2935-E06A5B220A10}"/>
              </a:ext>
            </a:extLst>
          </p:cNvPr>
          <p:cNvSpPr>
            <a:spLocks noGrp="1" noChangeArrowheads="1"/>
          </p:cNvSpPr>
          <p:nvPr>
            <p:ph type="ftr" sz="quarter" idx="10"/>
          </p:nvPr>
        </p:nvSpPr>
        <p:spPr>
          <a:ln/>
        </p:spPr>
        <p:txBody>
          <a:bodyPr/>
          <a:lstStyle>
            <a:lvl1pPr>
              <a:defRPr/>
            </a:lvl1pPr>
          </a:lstStyle>
          <a:p>
            <a:pPr>
              <a:defRPr/>
            </a:pPr>
            <a:r>
              <a:rPr lang="en-US"/>
              <a:t>Ryerson University                                                         CPS8304</a:t>
            </a:r>
          </a:p>
        </p:txBody>
      </p:sp>
      <p:sp>
        <p:nvSpPr>
          <p:cNvPr id="5" name="Rectangle 6">
            <a:extLst>
              <a:ext uri="{FF2B5EF4-FFF2-40B4-BE49-F238E27FC236}">
                <a16:creationId xmlns:a16="http://schemas.microsoft.com/office/drawing/2014/main" id="{CE8A383E-B5D5-F8F2-323E-C758CE4EF278}"/>
              </a:ext>
            </a:extLst>
          </p:cNvPr>
          <p:cNvSpPr>
            <a:spLocks noGrp="1" noChangeArrowheads="1"/>
          </p:cNvSpPr>
          <p:nvPr>
            <p:ph type="sldNum" sz="quarter" idx="11"/>
          </p:nvPr>
        </p:nvSpPr>
        <p:spPr>
          <a:ln/>
        </p:spPr>
        <p:txBody>
          <a:bodyPr/>
          <a:lstStyle>
            <a:lvl1pPr>
              <a:defRPr/>
            </a:lvl1pPr>
          </a:lstStyle>
          <a:p>
            <a:fld id="{D19A8BD4-495E-4B53-92AE-B633062595E3}" type="slidenum">
              <a:rPr lang="en-US" altLang="en-US"/>
              <a:pPr/>
              <a:t>‹#›</a:t>
            </a:fld>
            <a:endParaRPr lang="en-US" altLang="en-US"/>
          </a:p>
        </p:txBody>
      </p:sp>
    </p:spTree>
    <p:extLst>
      <p:ext uri="{BB962C8B-B14F-4D97-AF65-F5344CB8AC3E}">
        <p14:creationId xmlns:p14="http://schemas.microsoft.com/office/powerpoint/2010/main" val="973834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542FE-AEE4-4B3F-8C74-39DDC66BE3B8}" type="datetimeFigureOut">
              <a:rPr lang="en-IN" smtClean="0"/>
              <a:t>22-03-2025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1922A-2044-407E-94BC-466D516F24FD}" type="slidenum">
              <a:rPr lang="en-IN" smtClean="0"/>
              <a:t>‹#›</a:t>
            </a:fld>
            <a:endParaRPr lang="en-IN"/>
          </a:p>
        </p:txBody>
      </p:sp>
    </p:spTree>
    <p:extLst>
      <p:ext uri="{BB962C8B-B14F-4D97-AF65-F5344CB8AC3E}">
        <p14:creationId xmlns:p14="http://schemas.microsoft.com/office/powerpoint/2010/main" val="2547096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350" y="43073"/>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a:solidFill>
                  <a:schemeClr val="accent1">
                    <a:lumMod val="75000"/>
                  </a:schemeClr>
                </a:solidFill>
              </a:rPr>
              <a:t>LENDI INSTITUTE OF ENGINEERING </a:t>
            </a:r>
            <a:r>
              <a:rPr lang="en-US" sz="3200" b="1">
                <a:solidFill>
                  <a:schemeClr val="accent1">
                    <a:lumMod val="75000"/>
                  </a:schemeClr>
                </a:solidFill>
              </a:rPr>
              <a:t>AND TECHNOLOGY</a:t>
            </a:r>
            <a:br>
              <a:rPr lang="en-US" sz="3200" b="1" dirty="0">
                <a:solidFill>
                  <a:schemeClr val="accent1">
                    <a:lumMod val="75000"/>
                  </a:schemeClr>
                </a:solidFill>
              </a:rPr>
            </a:br>
            <a:r>
              <a:rPr lang="en-US" sz="2400" b="1" dirty="0">
                <a:solidFill>
                  <a:srgbClr val="C00000"/>
                </a:solidFill>
              </a:rPr>
              <a:t>(Autonomous)</a:t>
            </a:r>
            <a:br>
              <a:rPr lang="en-US" sz="3200" b="1" dirty="0"/>
            </a:br>
            <a:r>
              <a:rPr lang="en-US" sz="2400" b="1" dirty="0">
                <a:solidFill>
                  <a:schemeClr val="accent2">
                    <a:lumMod val="75000"/>
                  </a:schemeClr>
                </a:solidFill>
              </a:rPr>
              <a:t>Approved by AICTE and Permanently affiliated to JNTU Gurajada-Vizianagaram.</a:t>
            </a:r>
            <a:br>
              <a:rPr lang="en-US" sz="2400" dirty="0"/>
            </a:br>
            <a:endParaRPr lang="en-IN" sz="2400" dirty="0"/>
          </a:p>
        </p:txBody>
      </p:sp>
      <p:pic>
        <p:nvPicPr>
          <p:cNvPr id="5" name="Picture 4"/>
          <p:cNvPicPr>
            <a:picLocks noChangeAspect="1"/>
          </p:cNvPicPr>
          <p:nvPr/>
        </p:nvPicPr>
        <p:blipFill>
          <a:blip r:embed="rId3"/>
          <a:stretch>
            <a:fillRect/>
          </a:stretch>
        </p:blipFill>
        <p:spPr>
          <a:xfrm>
            <a:off x="3664595" y="446980"/>
            <a:ext cx="3222932" cy="1347190"/>
          </a:xfrm>
          <a:prstGeom prst="rect">
            <a:avLst/>
          </a:prstGeom>
        </p:spPr>
      </p:pic>
      <p:pic>
        <p:nvPicPr>
          <p:cNvPr id="6" name="Picture 5"/>
          <p:cNvPicPr>
            <a:picLocks noChangeAspect="1"/>
          </p:cNvPicPr>
          <p:nvPr/>
        </p:nvPicPr>
        <p:blipFill>
          <a:blip r:embed="rId4"/>
          <a:stretch>
            <a:fillRect/>
          </a:stretch>
        </p:blipFill>
        <p:spPr>
          <a:xfrm>
            <a:off x="7514613" y="513260"/>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88480" y="148361"/>
            <a:ext cx="2143125" cy="2143125"/>
          </a:xfrm>
          <a:prstGeom prst="rect">
            <a:avLst/>
          </a:prstGeom>
        </p:spPr>
      </p:pic>
      <p:sp>
        <p:nvSpPr>
          <p:cNvPr id="9" name="TextBox 8"/>
          <p:cNvSpPr txBox="1"/>
          <p:nvPr/>
        </p:nvSpPr>
        <p:spPr>
          <a:xfrm>
            <a:off x="3179929" y="3201153"/>
            <a:ext cx="6018662" cy="1938992"/>
          </a:xfrm>
          <a:prstGeom prst="rect">
            <a:avLst/>
          </a:prstGeom>
          <a:noFill/>
        </p:spPr>
        <p:txBody>
          <a:bodyPr wrap="square" rtlCol="0">
            <a:spAutoFit/>
          </a:bodyPr>
          <a:lstStyle/>
          <a:p>
            <a:r>
              <a:rPr lang="en-US" sz="2000" b="1" dirty="0">
                <a:solidFill>
                  <a:schemeClr val="accent4">
                    <a:lumMod val="75000"/>
                  </a:schemeClr>
                </a:solidFill>
              </a:rPr>
              <a:t>NAME OF THE SUBJECT   :Distributed Systems  </a:t>
            </a:r>
          </a:p>
          <a:p>
            <a:r>
              <a:rPr lang="en-US" sz="2000" b="1" dirty="0">
                <a:solidFill>
                  <a:schemeClr val="accent4">
                    <a:lumMod val="75000"/>
                  </a:schemeClr>
                </a:solidFill>
              </a:rPr>
              <a:t>NAME OF THE TOPIC       :</a:t>
            </a:r>
            <a:r>
              <a:rPr lang="en-US" sz="2000" b="1" i="0" dirty="0">
                <a:effectLst/>
                <a:latin typeface="Times New Roman" panose="02020603050405020304" pitchFamily="18" charset="0"/>
                <a:cs typeface="Times New Roman" panose="02020603050405020304" pitchFamily="18" charset="0"/>
              </a:rPr>
              <a:t>Interprocess Communication</a:t>
            </a:r>
            <a:endParaRPr lang="en-US" sz="2000" dirty="0"/>
          </a:p>
          <a:p>
            <a:r>
              <a:rPr lang="en-US" sz="2000" dirty="0"/>
              <a:t>                           </a:t>
            </a:r>
          </a:p>
          <a:p>
            <a:r>
              <a:rPr lang="en-US" sz="2000" dirty="0"/>
              <a:t>                           </a:t>
            </a:r>
            <a:r>
              <a:rPr lang="en-US" sz="2000" b="1" dirty="0">
                <a:solidFill>
                  <a:srgbClr val="FF0000"/>
                </a:solidFill>
              </a:rPr>
              <a:t>PRESENTED BY :</a:t>
            </a:r>
          </a:p>
          <a:p>
            <a:pPr algn="ctr"/>
            <a:r>
              <a:rPr lang="en-US" sz="2000" dirty="0"/>
              <a:t>                      		</a:t>
            </a:r>
            <a:r>
              <a:rPr lang="en-US" sz="2000" b="1" dirty="0"/>
              <a:t>   Mr. Satish Dekka</a:t>
            </a:r>
          </a:p>
          <a:p>
            <a:pPr algn="ctr"/>
            <a:r>
              <a:rPr lang="en-US" sz="2000" dirty="0"/>
              <a:t>                      		   </a:t>
            </a:r>
            <a:r>
              <a:rPr lang="en-US" sz="1600" dirty="0"/>
              <a:t>Associate 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a:ln/>
                <a:solidFill>
                  <a:schemeClr val="accent4"/>
                </a:solidFill>
              </a:rPr>
              <a:t>DEPARTMENT OF COMPUTER SCIENCE AND ENGINEERING</a:t>
            </a:r>
          </a:p>
        </p:txBody>
      </p:sp>
    </p:spTree>
    <p:extLst>
      <p:ext uri="{BB962C8B-B14F-4D97-AF65-F5344CB8AC3E}">
        <p14:creationId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03D9D0-5067-6422-C507-052B11CE9773}"/>
              </a:ext>
            </a:extLst>
          </p:cNvPr>
          <p:cNvSpPr>
            <a:spLocks noGrp="1"/>
          </p:cNvSpPr>
          <p:nvPr>
            <p:ph type="title"/>
          </p:nvPr>
        </p:nvSpPr>
        <p:spPr>
          <a:xfrm>
            <a:off x="5297593" y="860126"/>
            <a:ext cx="6251110" cy="1155487"/>
          </a:xfrm>
        </p:spPr>
        <p:txBody>
          <a:bodyPr anchor="b">
            <a:normAutofit/>
          </a:bodyPr>
          <a:lstStyle/>
          <a:p>
            <a:r>
              <a:rPr lang="en-US" sz="5400" dirty="0"/>
              <a:t>Contents:</a:t>
            </a:r>
          </a:p>
        </p:txBody>
      </p:sp>
      <p:pic>
        <p:nvPicPr>
          <p:cNvPr id="5" name="Picture 4" descr="Electronic circuit board">
            <a:extLst>
              <a:ext uri="{FF2B5EF4-FFF2-40B4-BE49-F238E27FC236}">
                <a16:creationId xmlns:a16="http://schemas.microsoft.com/office/drawing/2014/main" id="{A4E2E604-BE42-C80E-F230-7F6762BC51B7}"/>
              </a:ext>
            </a:extLst>
          </p:cNvPr>
          <p:cNvPicPr>
            <a:picLocks noChangeAspect="1"/>
          </p:cNvPicPr>
          <p:nvPr/>
        </p:nvPicPr>
        <p:blipFill rotWithShape="1">
          <a:blip r:embed="rId2"/>
          <a:srcRect l="43250" r="11419"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CC67EB-CE28-29DA-2691-0405C580756F}"/>
              </a:ext>
            </a:extLst>
          </p:cNvPr>
          <p:cNvSpPr>
            <a:spLocks noGrp="1"/>
          </p:cNvSpPr>
          <p:nvPr>
            <p:ph idx="1"/>
          </p:nvPr>
        </p:nvSpPr>
        <p:spPr>
          <a:xfrm>
            <a:off x="5297593" y="2631045"/>
            <a:ext cx="6251110" cy="3989144"/>
          </a:xfrm>
        </p:spPr>
        <p:txBody>
          <a:bodyPr>
            <a:noAutofit/>
          </a:bodyPr>
          <a:lstStyle/>
          <a:p>
            <a:r>
              <a:rPr lang="en-US" sz="1800" dirty="0">
                <a:effectLst/>
                <a:latin typeface="Times New Roman" panose="02020603050405020304" pitchFamily="18" charset="0"/>
                <a:ea typeface="Times New Roman" panose="02020603050405020304" pitchFamily="18" charset="0"/>
              </a:rPr>
              <a:t>Introduction</a:t>
            </a:r>
            <a:endParaRPr lang="en-US" sz="1800" dirty="0">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 The API for the Internet Protocols</a:t>
            </a:r>
          </a:p>
          <a:p>
            <a:r>
              <a:rPr lang="en-US" sz="1800" dirty="0">
                <a:effectLst/>
                <a:latin typeface="Times New Roman" panose="02020603050405020304" pitchFamily="18" charset="0"/>
                <a:ea typeface="Times New Roman" panose="02020603050405020304" pitchFamily="18" charset="0"/>
              </a:rPr>
              <a:t>The Characteristics of Interprocess communication</a:t>
            </a:r>
          </a:p>
          <a:p>
            <a:r>
              <a:rPr lang="en-US" sz="1800" dirty="0">
                <a:effectLst/>
                <a:latin typeface="Times New Roman" panose="02020603050405020304" pitchFamily="18" charset="0"/>
                <a:ea typeface="Times New Roman" panose="02020603050405020304" pitchFamily="18" charset="0"/>
              </a:rPr>
              <a:t>Sockets</a:t>
            </a:r>
            <a:endParaRPr lang="en-US" sz="1800" dirty="0">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UDP Datagram Communication</a:t>
            </a:r>
          </a:p>
          <a:p>
            <a:r>
              <a:rPr lang="en-US" sz="1800" dirty="0">
                <a:effectLst/>
                <a:latin typeface="Times New Roman" panose="02020603050405020304" pitchFamily="18" charset="0"/>
                <a:ea typeface="Times New Roman" panose="02020603050405020304" pitchFamily="18" charset="0"/>
              </a:rPr>
              <a:t>TCP Stream Communication</a:t>
            </a:r>
          </a:p>
          <a:p>
            <a:r>
              <a:rPr lang="en-US" sz="1800" dirty="0">
                <a:effectLst/>
                <a:latin typeface="Times New Roman" panose="02020603050405020304" pitchFamily="18" charset="0"/>
                <a:ea typeface="Times New Roman" panose="02020603050405020304" pitchFamily="18" charset="0"/>
              </a:rPr>
              <a:t>External Data Representation and Marshalling</a:t>
            </a:r>
          </a:p>
          <a:p>
            <a:r>
              <a:rPr lang="en-US" sz="1800" dirty="0">
                <a:effectLst/>
                <a:latin typeface="Times New Roman" panose="02020603050405020304" pitchFamily="18" charset="0"/>
                <a:ea typeface="Times New Roman" panose="02020603050405020304" pitchFamily="18" charset="0"/>
              </a:rPr>
              <a:t>Client Server Communication</a:t>
            </a:r>
          </a:p>
          <a:p>
            <a:r>
              <a:rPr lang="en-US" sz="1800" dirty="0">
                <a:effectLst/>
                <a:latin typeface="Times New Roman" panose="02020603050405020304" pitchFamily="18" charset="0"/>
                <a:ea typeface="Times New Roman" panose="02020603050405020304" pitchFamily="18" charset="0"/>
              </a:rPr>
              <a:t>Group Communication- IP Multicast- an implementation of group communication</a:t>
            </a:r>
          </a:p>
          <a:p>
            <a:r>
              <a:rPr lang="en-US" sz="1800" dirty="0">
                <a:effectLst/>
                <a:latin typeface="Times New Roman" panose="02020603050405020304" pitchFamily="18" charset="0"/>
                <a:ea typeface="Times New Roman" panose="02020603050405020304" pitchFamily="18" charset="0"/>
              </a:rPr>
              <a:t>Reliability and Ordering of Multicast.</a:t>
            </a:r>
            <a:endParaRPr lang="en-US" sz="1800" dirty="0"/>
          </a:p>
        </p:txBody>
      </p:sp>
    </p:spTree>
    <p:extLst>
      <p:ext uri="{BB962C8B-B14F-4D97-AF65-F5344CB8AC3E}">
        <p14:creationId xmlns:p14="http://schemas.microsoft.com/office/powerpoint/2010/main" val="3690096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2E2F9B-8F28-E759-A49A-027E74CF3D33}"/>
              </a:ext>
            </a:extLst>
          </p:cNvPr>
          <p:cNvSpPr>
            <a:spLocks noGrp="1"/>
          </p:cNvSpPr>
          <p:nvPr>
            <p:ph type="title"/>
          </p:nvPr>
        </p:nvSpPr>
        <p:spPr>
          <a:xfrm>
            <a:off x="572493" y="238539"/>
            <a:ext cx="11018520" cy="1434415"/>
          </a:xfrm>
        </p:spPr>
        <p:txBody>
          <a:bodyPr anchor="b">
            <a:normAutofit/>
          </a:bodyPr>
          <a:lstStyle/>
          <a:p>
            <a:r>
              <a:rPr lang="en-US" sz="5400">
                <a:effectLst/>
                <a:latin typeface="Times New Roman" panose="02020603050405020304" pitchFamily="18" charset="0"/>
                <a:ea typeface="Times New Roman" panose="02020603050405020304" pitchFamily="18" charset="0"/>
              </a:rPr>
              <a:t>Introduction</a:t>
            </a:r>
            <a:endParaRPr lang="en-US" sz="5400"/>
          </a:p>
        </p:txBody>
      </p:sp>
      <p:sp>
        <p:nvSpPr>
          <p:cNvPr id="103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7DE1A9-2C5E-89DC-2C9F-ABCF901C7B34}"/>
              </a:ext>
            </a:extLst>
          </p:cNvPr>
          <p:cNvSpPr>
            <a:spLocks noGrp="1"/>
          </p:cNvSpPr>
          <p:nvPr>
            <p:ph idx="1"/>
          </p:nvPr>
        </p:nvSpPr>
        <p:spPr>
          <a:xfrm>
            <a:off x="572493" y="2125642"/>
            <a:ext cx="6713210" cy="4548145"/>
          </a:xfrm>
        </p:spPr>
        <p:txBody>
          <a:bodyPr anchor="t">
            <a:normAutofit/>
          </a:bodyPr>
          <a:lstStyle/>
          <a:p>
            <a:pPr marL="0" indent="0" algn="just" fontAlgn="base">
              <a:buNone/>
            </a:pPr>
            <a:r>
              <a:rPr lang="en-US" sz="1600" b="1" i="0" dirty="0">
                <a:effectLst/>
                <a:latin typeface="Times New Roman" panose="02020603050405020304" pitchFamily="18" charset="0"/>
                <a:cs typeface="Times New Roman" panose="02020603050405020304" pitchFamily="18" charset="0"/>
              </a:rPr>
              <a:t>Interprocess Communication</a:t>
            </a:r>
            <a:r>
              <a:rPr lang="en-US" sz="1600" b="0" i="0" dirty="0">
                <a:effectLst/>
                <a:latin typeface="Times New Roman" panose="02020603050405020304" pitchFamily="18" charset="0"/>
                <a:cs typeface="Times New Roman" panose="02020603050405020304" pitchFamily="18" charset="0"/>
              </a:rPr>
              <a:t> is a process of exchanging the data between two or more independent process in a distributed environment is called as Interprocess communication. Interprocess communication on the internet provides both Datagram and stream communication.</a:t>
            </a:r>
          </a:p>
          <a:p>
            <a:pPr marL="0" indent="0" fontAlgn="base">
              <a:buNone/>
            </a:pPr>
            <a:r>
              <a:rPr lang="en-US" sz="1600" b="1" i="0" dirty="0">
                <a:effectLst/>
                <a:latin typeface="Times New Roman" panose="02020603050405020304" pitchFamily="18" charset="0"/>
                <a:cs typeface="Times New Roman" panose="02020603050405020304" pitchFamily="18" charset="0"/>
              </a:rPr>
              <a:t>Examples Of Interprocess Communication:</a:t>
            </a:r>
            <a:endParaRPr lang="en-US" sz="1600" b="0" i="0" dirty="0">
              <a:effectLst/>
              <a:latin typeface="Times New Roman" panose="02020603050405020304" pitchFamily="18" charset="0"/>
              <a:cs typeface="Times New Roman" panose="02020603050405020304" pitchFamily="18" charset="0"/>
            </a:endParaRPr>
          </a:p>
          <a:p>
            <a:pPr fontAlgn="base">
              <a:buFont typeface="+mj-lt"/>
              <a:buAutoNum type="arabicPeriod"/>
            </a:pPr>
            <a:r>
              <a:rPr lang="en-US" sz="1600" b="0" i="0" dirty="0">
                <a:effectLst/>
                <a:latin typeface="Times New Roman" panose="02020603050405020304" pitchFamily="18" charset="0"/>
                <a:cs typeface="Times New Roman" panose="02020603050405020304" pitchFamily="18" charset="0"/>
              </a:rPr>
              <a:t>N number of applications can communicate with the X server through network protocols.</a:t>
            </a:r>
          </a:p>
          <a:p>
            <a:pPr fontAlgn="base">
              <a:buFont typeface="+mj-lt"/>
              <a:buAutoNum type="arabicPeriod"/>
            </a:pPr>
            <a:r>
              <a:rPr lang="en-US" sz="1600" b="0" i="0" dirty="0">
                <a:effectLst/>
                <a:latin typeface="Times New Roman" panose="02020603050405020304" pitchFamily="18" charset="0"/>
                <a:cs typeface="Times New Roman" panose="02020603050405020304" pitchFamily="18" charset="0"/>
              </a:rPr>
              <a:t>Servers like Apache spawn child processes to handle requests.</a:t>
            </a:r>
          </a:p>
          <a:p>
            <a:pPr fontAlgn="base">
              <a:buFont typeface="+mj-lt"/>
              <a:buAutoNum type="arabicPeriod"/>
            </a:pPr>
            <a:r>
              <a:rPr lang="en-US" sz="1600" b="0" i="0" dirty="0">
                <a:effectLst/>
                <a:latin typeface="Times New Roman" panose="02020603050405020304" pitchFamily="18" charset="0"/>
                <a:cs typeface="Times New Roman" panose="02020603050405020304" pitchFamily="18" charset="0"/>
              </a:rPr>
              <a:t>Pipes are a form of IPC: grep foo file | sort</a:t>
            </a:r>
          </a:p>
          <a:p>
            <a:pPr marL="0" indent="0" fontAlgn="base">
              <a:buNone/>
            </a:pPr>
            <a:r>
              <a:rPr lang="en-US" sz="1600" b="0" i="0" dirty="0">
                <a:solidFill>
                  <a:srgbClr val="273239"/>
                </a:solidFill>
                <a:effectLst/>
                <a:latin typeface="Times New Roman" panose="02020603050405020304" pitchFamily="18" charset="0"/>
                <a:cs typeface="Times New Roman" panose="02020603050405020304" pitchFamily="18" charset="0"/>
              </a:rPr>
              <a:t>It has two functions:</a:t>
            </a:r>
            <a:endParaRPr lang="en-US" sz="1600" dirty="0">
              <a:solidFill>
                <a:srgbClr val="273239"/>
              </a:solidFill>
              <a:latin typeface="Times New Roman" panose="02020603050405020304" pitchFamily="18" charset="0"/>
              <a:cs typeface="Times New Roman" panose="02020603050405020304" pitchFamily="18" charset="0"/>
            </a:endParaRPr>
          </a:p>
          <a:p>
            <a:pPr algn="l" fontAlgn="base">
              <a:buFont typeface="+mj-lt"/>
              <a:buAutoNum type="arabicPeriod"/>
            </a:pPr>
            <a:r>
              <a:rPr lang="en-US" sz="1600" b="1" i="0" dirty="0">
                <a:solidFill>
                  <a:srgbClr val="273239"/>
                </a:solidFill>
                <a:effectLst/>
                <a:latin typeface="Times New Roman" panose="02020603050405020304" pitchFamily="18" charset="0"/>
                <a:cs typeface="Times New Roman" panose="02020603050405020304" pitchFamily="18" charset="0"/>
              </a:rPr>
              <a:t>Synchronization:</a:t>
            </a:r>
            <a:br>
              <a:rPr lang="en-US" sz="1600" b="0" i="0" dirty="0">
                <a:solidFill>
                  <a:srgbClr val="273239"/>
                </a:solidFill>
                <a:effectLst/>
                <a:latin typeface="Times New Roman" panose="02020603050405020304" pitchFamily="18" charset="0"/>
                <a:cs typeface="Times New Roman" panose="02020603050405020304" pitchFamily="18" charset="0"/>
              </a:rPr>
            </a:br>
            <a:r>
              <a:rPr lang="en-US" sz="1600" b="0" i="0" dirty="0">
                <a:solidFill>
                  <a:srgbClr val="273239"/>
                </a:solidFill>
                <a:effectLst/>
                <a:latin typeface="Times New Roman" panose="02020603050405020304" pitchFamily="18" charset="0"/>
                <a:cs typeface="Times New Roman" panose="02020603050405020304" pitchFamily="18" charset="0"/>
              </a:rPr>
              <a:t>Exchange of data is done synchronously which means it has a single clock pulse.</a:t>
            </a:r>
          </a:p>
          <a:p>
            <a:pPr fontAlgn="base">
              <a:buFont typeface="+mj-lt"/>
              <a:buAutoNum type="arabicPeriod"/>
            </a:pPr>
            <a:r>
              <a:rPr lang="en-US" sz="1600" b="1" i="0" dirty="0">
                <a:solidFill>
                  <a:srgbClr val="273239"/>
                </a:solidFill>
                <a:effectLst/>
                <a:latin typeface="Times New Roman" panose="02020603050405020304" pitchFamily="18" charset="0"/>
                <a:cs typeface="Times New Roman" panose="02020603050405020304" pitchFamily="18" charset="0"/>
              </a:rPr>
              <a:t>Message Passing:</a:t>
            </a:r>
            <a:br>
              <a:rPr lang="en-US" sz="1600" b="0" i="0" dirty="0">
                <a:solidFill>
                  <a:srgbClr val="273239"/>
                </a:solidFill>
                <a:effectLst/>
                <a:latin typeface="Times New Roman" panose="02020603050405020304" pitchFamily="18" charset="0"/>
                <a:cs typeface="Times New Roman" panose="02020603050405020304" pitchFamily="18" charset="0"/>
              </a:rPr>
            </a:br>
            <a:r>
              <a:rPr lang="en-US" sz="1600" b="0" i="0" dirty="0">
                <a:solidFill>
                  <a:srgbClr val="273239"/>
                </a:solidFill>
                <a:effectLst/>
                <a:latin typeface="Times New Roman" panose="02020603050405020304" pitchFamily="18" charset="0"/>
                <a:cs typeface="Times New Roman" panose="02020603050405020304" pitchFamily="18" charset="0"/>
              </a:rPr>
              <a:t>When processes wish to exchange information. Message passing takes several forms such as: pipes, FIFO, Shared Memory, and Message Queues.</a:t>
            </a:r>
          </a:p>
          <a:p>
            <a:pPr marL="0" indent="0" fontAlgn="base">
              <a:buNone/>
            </a:pPr>
            <a:endParaRPr lang="en-US" sz="1600" b="0" i="0" dirty="0">
              <a:effectLst/>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1028" name="Picture 4" descr="Lightbox">
            <a:extLst>
              <a:ext uri="{FF2B5EF4-FFF2-40B4-BE49-F238E27FC236}">
                <a16:creationId xmlns:a16="http://schemas.microsoft.com/office/drawing/2014/main" id="{56B6ED72-6867-D518-131C-FE8831E9283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293" r="5200"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57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lluminated server room panel">
            <a:extLst>
              <a:ext uri="{FF2B5EF4-FFF2-40B4-BE49-F238E27FC236}">
                <a16:creationId xmlns:a16="http://schemas.microsoft.com/office/drawing/2014/main" id="{B3A7CC2B-EC5E-6322-0DFE-C089DB76C747}"/>
              </a:ext>
            </a:extLst>
          </p:cNvPr>
          <p:cNvPicPr>
            <a:picLocks noChangeAspect="1"/>
          </p:cNvPicPr>
          <p:nvPr/>
        </p:nvPicPr>
        <p:blipFill rotWithShape="1">
          <a:blip r:embed="rId3"/>
          <a:srcRect l="20003" r="27338" b="-2"/>
          <a:stretch/>
        </p:blipFill>
        <p:spPr>
          <a:xfrm>
            <a:off x="-1" y="-2"/>
            <a:ext cx="4572001" cy="6858002"/>
          </a:xfrm>
          <a:prstGeom prst="rect">
            <a:avLst/>
          </a:prstGeom>
        </p:spPr>
      </p:pic>
      <p:sp useBgFill="1">
        <p:nvSpPr>
          <p:cNvPr id="21" name="Rectangle 2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DD92AA-9EFA-8B12-5D8B-ACA90E306FD1}"/>
              </a:ext>
            </a:extLst>
          </p:cNvPr>
          <p:cNvSpPr>
            <a:spLocks noGrp="1"/>
          </p:cNvSpPr>
          <p:nvPr>
            <p:ph type="title"/>
          </p:nvPr>
        </p:nvSpPr>
        <p:spPr>
          <a:xfrm>
            <a:off x="4689986" y="413325"/>
            <a:ext cx="6518786" cy="1559301"/>
          </a:xfrm>
        </p:spPr>
        <p:txBody>
          <a:bodyPr>
            <a:normAutofit/>
          </a:bodyPr>
          <a:lstStyle/>
          <a:p>
            <a:r>
              <a:rPr lang="en-US" sz="3700" b="1" i="0" dirty="0">
                <a:effectLst/>
                <a:latin typeface="Times New Roman" panose="02020603050405020304" pitchFamily="18" charset="0"/>
                <a:cs typeface="Times New Roman" panose="02020603050405020304" pitchFamily="18" charset="0"/>
              </a:rPr>
              <a:t>Characteristics of Inter-process Communication:</a:t>
            </a:r>
            <a:endParaRPr lang="en-US" sz="37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BED6A0-799B-BCFD-DFC4-3E0776ED3FBD}"/>
              </a:ext>
            </a:extLst>
          </p:cNvPr>
          <p:cNvSpPr>
            <a:spLocks noGrp="1"/>
          </p:cNvSpPr>
          <p:nvPr>
            <p:ph idx="1"/>
          </p:nvPr>
        </p:nvSpPr>
        <p:spPr>
          <a:xfrm>
            <a:off x="4689987" y="1972626"/>
            <a:ext cx="7502012" cy="4719484"/>
          </a:xfrm>
        </p:spPr>
        <p:txBody>
          <a:bodyPr anchor="ctr">
            <a:noAutofit/>
          </a:bodyPr>
          <a:lstStyle/>
          <a:p>
            <a:pPr marL="0" indent="0" fontAlgn="base">
              <a:buNone/>
            </a:pPr>
            <a:r>
              <a:rPr lang="en-US" sz="1200" b="0" i="0" dirty="0">
                <a:effectLst/>
                <a:latin typeface="Times New Roman" panose="02020603050405020304" pitchFamily="18" charset="0"/>
                <a:cs typeface="Times New Roman" panose="02020603050405020304" pitchFamily="18" charset="0"/>
              </a:rPr>
              <a:t>There are mainly five characteristics of inter-process communication in a distributed environment/system.</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Synchronous System Calls:</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In the synchronous system calls both sender and receiver use blocking system calls to transmit the data which means the sender will wait until the acknowledgment is received from the receiver and receiver waits until the message arrives.</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Asynchronous System Calls:</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In the asynchronous system calls, both sender and receiver use non-blocking system calls to transmit the data which means the sender doesn’t wait from the receiver acknowledgment.</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Message Destination:</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A local port is a message destination within a computer, specified as an integer. </a:t>
            </a:r>
            <a:r>
              <a:rPr lang="en-US" sz="1200" b="0" i="0" dirty="0" err="1">
                <a:effectLst/>
                <a:latin typeface="Times New Roman" panose="02020603050405020304" pitchFamily="18" charset="0"/>
                <a:cs typeface="Times New Roman" panose="02020603050405020304" pitchFamily="18" charset="0"/>
              </a:rPr>
              <a:t>Aport</a:t>
            </a:r>
            <a:r>
              <a:rPr lang="en-US" sz="1200" b="0" i="0" dirty="0">
                <a:effectLst/>
                <a:latin typeface="Times New Roman" panose="02020603050405020304" pitchFamily="18" charset="0"/>
                <a:cs typeface="Times New Roman" panose="02020603050405020304" pitchFamily="18" charset="0"/>
              </a:rPr>
              <a:t> has exactly one receiver but many senders. Processes may use multiple ports from which to receive messages. Any process that knows the number of a port can send the message to it.</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Reliability:</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It is defined as validity and integrity.</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Integrity:</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Messages must arrive without corruption and duplication to the destination.</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Validity:</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Point to point message services are defined as reliable, If the messages are guaranteed to be delivered without being lost is called validity.</a:t>
            </a:r>
          </a:p>
          <a:p>
            <a:pPr fontAlgn="base">
              <a:buFont typeface="+mj-lt"/>
              <a:buAutoNum type="arabicPeriod"/>
            </a:pPr>
            <a:r>
              <a:rPr lang="en-US" sz="1200" b="1" i="0" dirty="0">
                <a:effectLst/>
                <a:latin typeface="Times New Roman" panose="02020603050405020304" pitchFamily="18" charset="0"/>
                <a:cs typeface="Times New Roman" panose="02020603050405020304" pitchFamily="18" charset="0"/>
              </a:rPr>
              <a:t>Ordering:</a:t>
            </a:r>
            <a:br>
              <a:rPr lang="en-US" sz="1200" b="0" i="0" dirty="0">
                <a:effectLst/>
                <a:latin typeface="Times New Roman" panose="02020603050405020304" pitchFamily="18" charset="0"/>
                <a:cs typeface="Times New Roman" panose="02020603050405020304" pitchFamily="18" charset="0"/>
              </a:rPr>
            </a:br>
            <a:r>
              <a:rPr lang="en-US" sz="1200" b="0" i="0" dirty="0">
                <a:effectLst/>
                <a:latin typeface="Times New Roman" panose="02020603050405020304" pitchFamily="18" charset="0"/>
                <a:cs typeface="Times New Roman" panose="02020603050405020304" pitchFamily="18" charset="0"/>
              </a:rPr>
              <a:t>It is the process of delivering messages to the receiver in a particular order. Some applications require messages to be delivered in the sender order </a:t>
            </a:r>
            <a:r>
              <a:rPr lang="en-US" sz="1200" b="0" i="0" dirty="0" err="1">
                <a:effectLst/>
                <a:latin typeface="Times New Roman" panose="02020603050405020304" pitchFamily="18" charset="0"/>
                <a:cs typeface="Times New Roman" panose="02020603050405020304" pitchFamily="18" charset="0"/>
              </a:rPr>
              <a:t>i.e</a:t>
            </a:r>
            <a:r>
              <a:rPr lang="en-US" sz="1200" b="0" i="0" dirty="0">
                <a:effectLst/>
                <a:latin typeface="Times New Roman" panose="02020603050405020304" pitchFamily="18" charset="0"/>
                <a:cs typeface="Times New Roman" panose="02020603050405020304" pitchFamily="18" charset="0"/>
              </a:rPr>
              <a:t> the order in which they were transmitted by the sender.</a:t>
            </a:r>
          </a:p>
        </p:txBody>
      </p:sp>
    </p:spTree>
    <p:extLst>
      <p:ext uri="{BB962C8B-B14F-4D97-AF65-F5344CB8AC3E}">
        <p14:creationId xmlns:p14="http://schemas.microsoft.com/office/powerpoint/2010/main" val="1547516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40F40543-74BA-6068-F901-44D9810D1AB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0096D0-21B9-4957-BF2F-5CBBCD655A3D}" type="slidenum">
              <a:rPr lang="en-US" altLang="en-US">
                <a:solidFill>
                  <a:srgbClr val="000066"/>
                </a:solidFill>
              </a:rPr>
              <a:pPr eaLnBrk="1" hangingPunct="1"/>
              <a:t>5</a:t>
            </a:fld>
            <a:endParaRPr lang="en-US" altLang="en-US">
              <a:solidFill>
                <a:srgbClr val="000066"/>
              </a:solidFill>
            </a:endParaRPr>
          </a:p>
        </p:txBody>
      </p:sp>
      <p:sp>
        <p:nvSpPr>
          <p:cNvPr id="4099" name="Rectangle 2">
            <a:extLst>
              <a:ext uri="{FF2B5EF4-FFF2-40B4-BE49-F238E27FC236}">
                <a16:creationId xmlns:a16="http://schemas.microsoft.com/office/drawing/2014/main" id="{D3D13D23-0A02-E9E8-E0AD-EB3F3BD0E39B}"/>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6162" name="Group 18">
            <a:extLst>
              <a:ext uri="{FF2B5EF4-FFF2-40B4-BE49-F238E27FC236}">
                <a16:creationId xmlns:a16="http://schemas.microsoft.com/office/drawing/2014/main" id="{E28E5885-09A4-2C62-CB5D-E7219878CC27}"/>
              </a:ext>
            </a:extLst>
          </p:cNvPr>
          <p:cNvGraphicFramePr>
            <a:graphicFrameLocks noGrp="1"/>
          </p:cNvGraphicFramePr>
          <p:nvPr>
            <p:ph type="tbl" idx="1"/>
          </p:nvPr>
        </p:nvGraphicFramePr>
        <p:xfrm>
          <a:off x="481781" y="1219201"/>
          <a:ext cx="11198941" cy="4571999"/>
        </p:xfrm>
        <a:graphic>
          <a:graphicData uri="http://schemas.openxmlformats.org/drawingml/2006/table">
            <a:tbl>
              <a:tblPr rtl="1"/>
              <a:tblGrid>
                <a:gridCol w="11198941">
                  <a:extLst>
                    <a:ext uri="{9D8B030D-6E8A-4147-A177-3AD203B41FA5}">
                      <a16:colId xmlns:a16="http://schemas.microsoft.com/office/drawing/2014/main" val="20000"/>
                    </a:ext>
                  </a:extLst>
                </a:gridCol>
              </a:tblGrid>
              <a:tr h="4571999">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java API for </a:t>
                      </a:r>
                      <a:r>
                        <a:rPr kumimoji="0" lang="en-US" sz="3200" b="0" i="0" u="none" strike="noStrike" cap="none" normalizeH="0" baseline="0" dirty="0" err="1">
                          <a:ln>
                            <a:noFill/>
                          </a:ln>
                          <a:solidFill>
                            <a:schemeClr val="tx1"/>
                          </a:solidFill>
                          <a:effectLst/>
                          <a:latin typeface="Arial" pitchFamily="34" charset="0"/>
                          <a:cs typeface="Arial" pitchFamily="34" charset="0"/>
                        </a:rPr>
                        <a:t>interprocess</a:t>
                      </a:r>
                      <a:r>
                        <a:rPr kumimoji="0" lang="en-US" sz="3200" b="0" i="0" u="none" strike="noStrike" cap="none" normalizeH="0" baseline="0" dirty="0">
                          <a:ln>
                            <a:noFill/>
                          </a:ln>
                          <a:solidFill>
                            <a:schemeClr val="tx1"/>
                          </a:solidFill>
                          <a:effectLst/>
                          <a:latin typeface="Arial" pitchFamily="34" charset="0"/>
                          <a:cs typeface="Arial" pitchFamily="34" charset="0"/>
                        </a:rPr>
                        <a:t> communication in the internet provides both datagram and stream communication.</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two communication patterns that are most commonly used in distributed programs:</a:t>
                      </a:r>
                    </a:p>
                    <a:p>
                      <a:pPr marL="0" marR="0" lvl="0"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rgbClr val="990099"/>
                          </a:solidFill>
                          <a:effectLst/>
                          <a:latin typeface="Arial" pitchFamily="34" charset="0"/>
                          <a:cs typeface="Arial" pitchFamily="34" charset="0"/>
                        </a:rPr>
                        <a:t>Client-Server communication</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The request and reply messages provide the basis for remote method invocation (RMI) or remote procedure call (RPC).</a:t>
                      </a:r>
                    </a:p>
                    <a:p>
                      <a:pPr marL="1714500" marR="0" lvl="2"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rgbClr val="990099"/>
                          </a:solidFill>
                          <a:effectLst/>
                          <a:latin typeface="Arial" pitchFamily="34" charset="0"/>
                          <a:cs typeface="Arial" pitchFamily="34" charset="0"/>
                        </a:rPr>
                        <a:t>Group communication</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The same message is sent to several processes.</a:t>
                      </a:r>
                    </a:p>
                  </a:txBody>
                  <a:tcPr marT="45716" marB="45716"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103" name="Footer Placeholder 3">
            <a:extLst>
              <a:ext uri="{FF2B5EF4-FFF2-40B4-BE49-F238E27FC236}">
                <a16:creationId xmlns:a16="http://schemas.microsoft.com/office/drawing/2014/main" id="{DE5F8AA7-EC06-5D36-815E-BD36009EFDD0}"/>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32612056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EFC91858-9272-2C7D-1595-2B2093D3350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F50284-70D6-45E7-BAB1-C0B1FB18EBC4}" type="slidenum">
              <a:rPr lang="en-US" altLang="en-US">
                <a:solidFill>
                  <a:srgbClr val="000066"/>
                </a:solidFill>
              </a:rPr>
              <a:pPr eaLnBrk="1" hangingPunct="1"/>
              <a:t>6</a:t>
            </a:fld>
            <a:endParaRPr lang="en-US" altLang="en-US">
              <a:solidFill>
                <a:srgbClr val="000066"/>
              </a:solidFill>
            </a:endParaRPr>
          </a:p>
        </p:txBody>
      </p:sp>
      <p:sp>
        <p:nvSpPr>
          <p:cNvPr id="7171" name="Rectangle 2">
            <a:extLst>
              <a:ext uri="{FF2B5EF4-FFF2-40B4-BE49-F238E27FC236}">
                <a16:creationId xmlns:a16="http://schemas.microsoft.com/office/drawing/2014/main" id="{B130CC57-80FE-8B85-E35C-C2B462E3553B}"/>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12298" name="Group 10">
            <a:extLst>
              <a:ext uri="{FF2B5EF4-FFF2-40B4-BE49-F238E27FC236}">
                <a16:creationId xmlns:a16="http://schemas.microsoft.com/office/drawing/2014/main" id="{04D2E110-576C-E47B-98B9-4E4E6092E97F}"/>
              </a:ext>
            </a:extLst>
          </p:cNvPr>
          <p:cNvGraphicFramePr>
            <a:graphicFrameLocks noGrp="1"/>
          </p:cNvGraphicFramePr>
          <p:nvPr>
            <p:ph type="tbl" idx="1"/>
          </p:nvPr>
        </p:nvGraphicFramePr>
        <p:xfrm>
          <a:off x="1386347" y="1347020"/>
          <a:ext cx="10068233" cy="3205316"/>
        </p:xfrm>
        <a:graphic>
          <a:graphicData uri="http://schemas.openxmlformats.org/drawingml/2006/table">
            <a:tbl>
              <a:tblPr rtl="1"/>
              <a:tblGrid>
                <a:gridCol w="10068233">
                  <a:extLst>
                    <a:ext uri="{9D8B030D-6E8A-4147-A177-3AD203B41FA5}">
                      <a16:colId xmlns:a16="http://schemas.microsoft.com/office/drawing/2014/main" val="20000"/>
                    </a:ext>
                  </a:extLst>
                </a:gridCol>
              </a:tblGrid>
              <a:tr h="3205316">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A50021"/>
                          </a:solidFill>
                          <a:effectLst/>
                          <a:latin typeface="Arial" pitchFamily="34" charset="0"/>
                          <a:cs typeface="Arial" pitchFamily="34" charset="0"/>
                        </a:rPr>
                        <a:t>Remote Method Invocation (RMI)</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It allows an object to invoke a method in an object in a remote process.</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E.g. CORBA and Java RMI</a:t>
                      </a:r>
                    </a:p>
                    <a:p>
                      <a:pPr marL="1714500" marR="0" lvl="2"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A50021"/>
                          </a:solidFill>
                          <a:effectLst/>
                          <a:latin typeface="Arial" pitchFamily="34" charset="0"/>
                          <a:cs typeface="Arial" pitchFamily="34" charset="0"/>
                        </a:rPr>
                        <a:t>Remote Procedure Call (RPC)</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It allows a client to call a procedure in a remote server.</a:t>
                      </a:r>
                    </a:p>
                  </a:txBody>
                  <a:tcPr marT="45728" marB="45728"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7175" name="Footer Placeholder 3">
            <a:extLst>
              <a:ext uri="{FF2B5EF4-FFF2-40B4-BE49-F238E27FC236}">
                <a16:creationId xmlns:a16="http://schemas.microsoft.com/office/drawing/2014/main" id="{88C23C90-57EF-9071-63B8-FB36C8FCFFE4}"/>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6362114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a:extLst>
              <a:ext uri="{FF2B5EF4-FFF2-40B4-BE49-F238E27FC236}">
                <a16:creationId xmlns:a16="http://schemas.microsoft.com/office/drawing/2014/main" id="{F8B3ADAC-1241-7AA9-AC06-AC71A4084B4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F9800F4-9557-46BC-BE18-6B232BFF5E81}" type="slidenum">
              <a:rPr lang="en-US" altLang="en-US">
                <a:solidFill>
                  <a:srgbClr val="000066"/>
                </a:solidFill>
              </a:rPr>
              <a:pPr eaLnBrk="1" hangingPunct="1"/>
              <a:t>7</a:t>
            </a:fld>
            <a:endParaRPr lang="en-US" altLang="en-US">
              <a:solidFill>
                <a:srgbClr val="000066"/>
              </a:solidFill>
            </a:endParaRPr>
          </a:p>
        </p:txBody>
      </p:sp>
      <p:sp>
        <p:nvSpPr>
          <p:cNvPr id="6147" name="Rectangle 2">
            <a:extLst>
              <a:ext uri="{FF2B5EF4-FFF2-40B4-BE49-F238E27FC236}">
                <a16:creationId xmlns:a16="http://schemas.microsoft.com/office/drawing/2014/main" id="{3B8F2718-0CA4-65CD-2D68-8878A36C96A9}"/>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22531" name="Group 3">
            <a:extLst>
              <a:ext uri="{FF2B5EF4-FFF2-40B4-BE49-F238E27FC236}">
                <a16:creationId xmlns:a16="http://schemas.microsoft.com/office/drawing/2014/main" id="{28F59D31-37EB-AA9C-B543-3182D2E73D27}"/>
              </a:ext>
            </a:extLst>
          </p:cNvPr>
          <p:cNvGraphicFramePr>
            <a:graphicFrameLocks noGrp="1"/>
          </p:cNvGraphicFramePr>
          <p:nvPr>
            <p:ph type="tbl" idx="1"/>
          </p:nvPr>
        </p:nvGraphicFramePr>
        <p:xfrm>
          <a:off x="2057400" y="1219200"/>
          <a:ext cx="8229600" cy="52578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5257800">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chemeClr val="tx1"/>
                          </a:solidFill>
                          <a:effectLst/>
                          <a:latin typeface="Arial" pitchFamily="34" charset="0"/>
                          <a:cs typeface="Arial" pitchFamily="34" charset="0"/>
                        </a:rPr>
                        <a:t>This chapter is concerned with middleware.</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6151" name="Picture 10">
            <a:extLst>
              <a:ext uri="{FF2B5EF4-FFF2-40B4-BE49-F238E27FC236}">
                <a16:creationId xmlns:a16="http://schemas.microsoft.com/office/drawing/2014/main" id="{A9A6879C-0A75-F59A-1D8E-E597EEA8A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312" y="2156619"/>
            <a:ext cx="7423775"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Rectangle 11">
            <a:extLst>
              <a:ext uri="{FF2B5EF4-FFF2-40B4-BE49-F238E27FC236}">
                <a16:creationId xmlns:a16="http://schemas.microsoft.com/office/drawing/2014/main" id="{F4910FBD-FC7B-1EC9-0BFA-4B57D0AE286E}"/>
              </a:ext>
            </a:extLst>
          </p:cNvPr>
          <p:cNvSpPr>
            <a:spLocks noChangeArrowheads="1"/>
          </p:cNvSpPr>
          <p:nvPr/>
        </p:nvSpPr>
        <p:spPr bwMode="auto">
          <a:xfrm>
            <a:off x="4114800" y="5867401"/>
            <a:ext cx="3168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1. Middleware layers</a:t>
            </a:r>
          </a:p>
        </p:txBody>
      </p:sp>
      <p:sp>
        <p:nvSpPr>
          <p:cNvPr id="6153" name="Footer Placeholder 3">
            <a:extLst>
              <a:ext uri="{FF2B5EF4-FFF2-40B4-BE49-F238E27FC236}">
                <a16:creationId xmlns:a16="http://schemas.microsoft.com/office/drawing/2014/main" id="{22A78240-3065-951B-A314-B249C5C8C0D3}"/>
              </a:ext>
            </a:extLst>
          </p:cNvPr>
          <p:cNvSpPr>
            <a:spLocks noGrp="1"/>
          </p:cNvSpPr>
          <p:nvPr/>
        </p:nvSpPr>
        <p:spPr bwMode="auto">
          <a:xfrm>
            <a:off x="1981200" y="6384926"/>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dirty="0" err="1">
                <a:solidFill>
                  <a:srgbClr val="000066"/>
                </a:solidFill>
              </a:rPr>
              <a:t>Couloris,Dollimore</a:t>
            </a:r>
            <a:r>
              <a:rPr lang="en-US" altLang="en-US" sz="1000" b="1" i="1" dirty="0">
                <a:solidFill>
                  <a:srgbClr val="000066"/>
                </a:solidFill>
              </a:rPr>
              <a:t> and </a:t>
            </a:r>
            <a:r>
              <a:rPr lang="en-US" altLang="en-US" sz="1000" b="1" i="1" dirty="0" err="1">
                <a:solidFill>
                  <a:srgbClr val="000066"/>
                </a:solidFill>
              </a:rPr>
              <a:t>Kindberg</a:t>
            </a:r>
            <a:r>
              <a:rPr lang="en-US" altLang="en-US" sz="1000" b="1" i="1" dirty="0">
                <a:solidFill>
                  <a:srgbClr val="000066"/>
                </a:solidFill>
              </a:rPr>
              <a:t>  Distributed Systems: Concepts &amp; Design  </a:t>
            </a:r>
            <a:r>
              <a:rPr lang="en-US" altLang="en-US" sz="1000" b="1" i="1" dirty="0" err="1">
                <a:solidFill>
                  <a:srgbClr val="000066"/>
                </a:solidFill>
              </a:rPr>
              <a:t>Edn</a:t>
            </a:r>
            <a:r>
              <a:rPr lang="en-US" altLang="en-US" sz="1000" b="1" i="1" dirty="0">
                <a:solidFill>
                  <a:srgbClr val="000066"/>
                </a:solidFill>
              </a:rPr>
              <a:t>. 4 , Pearson Education 2005</a:t>
            </a:r>
            <a:endParaRPr lang="en-GB" altLang="en-US" sz="1000" b="1" i="1" dirty="0">
              <a:solidFill>
                <a:srgbClr val="000066"/>
              </a:solidFill>
            </a:endParaRPr>
          </a:p>
        </p:txBody>
      </p:sp>
    </p:spTree>
    <p:extLst>
      <p:ext uri="{BB962C8B-B14F-4D97-AF65-F5344CB8AC3E}">
        <p14:creationId xmlns:p14="http://schemas.microsoft.com/office/powerpoint/2010/main" val="399826986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569EEEA2-EC47-634A-0975-E7A7CB706A1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1F65C3-C8A8-43DE-924C-F7D907683F4B}" type="slidenum">
              <a:rPr lang="en-US" altLang="en-US">
                <a:solidFill>
                  <a:srgbClr val="000066"/>
                </a:solidFill>
              </a:rPr>
              <a:pPr eaLnBrk="1" hangingPunct="1"/>
              <a:t>8</a:t>
            </a:fld>
            <a:endParaRPr lang="en-US" altLang="en-US">
              <a:solidFill>
                <a:srgbClr val="000066"/>
              </a:solidFill>
            </a:endParaRPr>
          </a:p>
        </p:txBody>
      </p:sp>
      <p:sp>
        <p:nvSpPr>
          <p:cNvPr id="8195" name="Rectangle 2">
            <a:extLst>
              <a:ext uri="{FF2B5EF4-FFF2-40B4-BE49-F238E27FC236}">
                <a16:creationId xmlns:a16="http://schemas.microsoft.com/office/drawing/2014/main" id="{BDE9435D-F2B5-D5E4-3E7E-4ABDC04753D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7201" name="Group 33">
            <a:extLst>
              <a:ext uri="{FF2B5EF4-FFF2-40B4-BE49-F238E27FC236}">
                <a16:creationId xmlns:a16="http://schemas.microsoft.com/office/drawing/2014/main" id="{68E1871A-7E17-2C9C-EE86-13EB62704FDC}"/>
              </a:ext>
            </a:extLst>
          </p:cNvPr>
          <p:cNvGraphicFramePr>
            <a:graphicFrameLocks noGrp="1"/>
          </p:cNvGraphicFramePr>
          <p:nvPr>
            <p:ph type="tbl" idx="1"/>
          </p:nvPr>
        </p:nvGraphicFramePr>
        <p:xfrm>
          <a:off x="806245" y="1243807"/>
          <a:ext cx="10579510" cy="4821238"/>
        </p:xfrm>
        <a:graphic>
          <a:graphicData uri="http://schemas.openxmlformats.org/drawingml/2006/table">
            <a:tbl>
              <a:tblPr rtl="1"/>
              <a:tblGrid>
                <a:gridCol w="10579510">
                  <a:extLst>
                    <a:ext uri="{9D8B030D-6E8A-4147-A177-3AD203B41FA5}">
                      <a16:colId xmlns:a16="http://schemas.microsoft.com/office/drawing/2014/main" val="20000"/>
                    </a:ext>
                  </a:extLst>
                </a:gridCol>
              </a:tblGrid>
              <a:tr h="4821238">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application program interface </a:t>
                      </a:r>
                      <a:br>
                        <a:rPr kumimoji="0" lang="en-US" sz="3200" b="0" i="0" u="none" strike="noStrike" cap="none" normalizeH="0" baseline="0" dirty="0">
                          <a:ln>
                            <a:noFill/>
                          </a:ln>
                          <a:solidFill>
                            <a:schemeClr val="tx1"/>
                          </a:solidFill>
                          <a:effectLst/>
                          <a:latin typeface="Arial" pitchFamily="34" charset="0"/>
                          <a:cs typeface="Arial" pitchFamily="34" charset="0"/>
                        </a:rPr>
                      </a:br>
                      <a:r>
                        <a:rPr kumimoji="0" lang="en-US" sz="3200" b="0" i="0" u="none" strike="noStrike" cap="none" normalizeH="0" baseline="0" dirty="0">
                          <a:ln>
                            <a:noFill/>
                          </a:ln>
                          <a:solidFill>
                            <a:schemeClr val="tx1"/>
                          </a:solidFill>
                          <a:effectLst/>
                          <a:latin typeface="Arial" pitchFamily="34" charset="0"/>
                          <a:cs typeface="Arial" pitchFamily="34" charset="0"/>
                        </a:rPr>
                        <a:t>(API) to UDP provides a </a:t>
                      </a:r>
                      <a:r>
                        <a:rPr kumimoji="0" lang="en-US" sz="3200" b="0" i="0" u="none" strike="noStrike" cap="none" normalizeH="0" baseline="0" dirty="0">
                          <a:ln>
                            <a:noFill/>
                          </a:ln>
                          <a:solidFill>
                            <a:srgbClr val="990099"/>
                          </a:solidFill>
                          <a:effectLst/>
                          <a:latin typeface="Arial" pitchFamily="34" charset="0"/>
                          <a:cs typeface="Arial" pitchFamily="34" charset="0"/>
                        </a:rPr>
                        <a:t>message passing </a:t>
                      </a:r>
                      <a:r>
                        <a:rPr kumimoji="0" lang="en-US" sz="3200" b="0" i="0" u="none" strike="noStrike" cap="none" normalizeH="0" baseline="0" dirty="0">
                          <a:ln>
                            <a:noFill/>
                          </a:ln>
                          <a:solidFill>
                            <a:schemeClr val="tx1"/>
                          </a:solidFill>
                          <a:effectLst/>
                          <a:latin typeface="Arial" pitchFamily="34" charset="0"/>
                          <a:cs typeface="Arial" pitchFamily="34" charset="0"/>
                        </a:rPr>
                        <a:t>abstraction.</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Message passing is the simplest form of </a:t>
                      </a:r>
                      <a:r>
                        <a:rPr kumimoji="0" lang="en-US" sz="2800" b="0" i="0" u="none" strike="noStrike" cap="none" normalizeH="0" baseline="0" dirty="0" err="1">
                          <a:ln>
                            <a:noFill/>
                          </a:ln>
                          <a:solidFill>
                            <a:schemeClr val="tx1"/>
                          </a:solidFill>
                          <a:effectLst/>
                          <a:latin typeface="Arial" pitchFamily="34" charset="0"/>
                          <a:cs typeface="Arial" pitchFamily="34" charset="0"/>
                        </a:rPr>
                        <a:t>interprocess</a:t>
                      </a:r>
                      <a:r>
                        <a:rPr kumimoji="0" lang="en-US" sz="2800" b="0" i="0" u="none" strike="noStrike" cap="none" normalizeH="0" baseline="0" dirty="0">
                          <a:ln>
                            <a:noFill/>
                          </a:ln>
                          <a:solidFill>
                            <a:schemeClr val="tx1"/>
                          </a:solidFill>
                          <a:effectLst/>
                          <a:latin typeface="Arial" pitchFamily="34" charset="0"/>
                          <a:cs typeface="Arial" pitchFamily="34" charset="0"/>
                        </a:rPr>
                        <a:t> communication.</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API enables a sending process to transmit a single message to a receiving process. </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The independent packets containing theses messages are called </a:t>
                      </a:r>
                      <a:r>
                        <a:rPr kumimoji="0" lang="en-US" sz="2800" b="0" i="0" u="none" strike="noStrike" cap="none" normalizeH="0" baseline="0" dirty="0">
                          <a:ln>
                            <a:noFill/>
                          </a:ln>
                          <a:solidFill>
                            <a:srgbClr val="990099"/>
                          </a:solidFill>
                          <a:effectLst/>
                          <a:latin typeface="Arial" pitchFamily="34" charset="0"/>
                          <a:cs typeface="Arial" pitchFamily="34" charset="0"/>
                        </a:rPr>
                        <a:t>datagrams</a:t>
                      </a:r>
                      <a:r>
                        <a:rPr kumimoji="0" lang="en-US" sz="2800" b="0" i="0" u="none" strike="noStrike" cap="none" normalizeH="0" baseline="0" dirty="0">
                          <a:ln>
                            <a:noFill/>
                          </a:ln>
                          <a:solidFill>
                            <a:schemeClr val="tx1"/>
                          </a:solidFill>
                          <a:effectLst/>
                          <a:latin typeface="Arial" pitchFamily="34" charset="0"/>
                          <a:cs typeface="Arial" pitchFamily="34" charset="0"/>
                        </a:rPr>
                        <a:t>.</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In the Java and UNIX APIs, the sender specifies the destination using a </a:t>
                      </a:r>
                      <a:r>
                        <a:rPr kumimoji="0" lang="en-US" sz="2800" b="0" i="0" u="none" strike="noStrike" cap="none" normalizeH="0" baseline="0" dirty="0">
                          <a:ln>
                            <a:noFill/>
                          </a:ln>
                          <a:solidFill>
                            <a:srgbClr val="990099"/>
                          </a:solidFill>
                          <a:effectLst/>
                          <a:latin typeface="Arial" pitchFamily="34" charset="0"/>
                          <a:cs typeface="Arial" pitchFamily="34" charset="0"/>
                        </a:rPr>
                        <a:t>socket</a:t>
                      </a:r>
                      <a:r>
                        <a:rPr kumimoji="0" lang="en-US" sz="2800" b="0" i="0" u="none" strike="noStrike" cap="none" normalizeH="0" baseline="0" dirty="0">
                          <a:ln>
                            <a:noFill/>
                          </a:ln>
                          <a:solidFill>
                            <a:schemeClr val="tx1"/>
                          </a:solidFill>
                          <a:effectLst/>
                          <a:latin typeface="Arial" pitchFamily="34" charset="0"/>
                          <a:cs typeface="Arial" pitchFamily="34" charset="0"/>
                        </a:rPr>
                        <a:t>.</a:t>
                      </a:r>
                    </a:p>
                  </a:txBody>
                  <a:tcPr marT="45713" marB="45713"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199" name="Footer Placeholder 3">
            <a:extLst>
              <a:ext uri="{FF2B5EF4-FFF2-40B4-BE49-F238E27FC236}">
                <a16:creationId xmlns:a16="http://schemas.microsoft.com/office/drawing/2014/main" id="{AB422D5C-9D56-54DD-11F1-974A8BC8D69F}"/>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17620075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1853AE41-2330-8050-D28E-113F2AB5A72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EC2F75-61CA-4372-8B99-89852DFB64D1}" type="slidenum">
              <a:rPr lang="en-US" altLang="en-US">
                <a:solidFill>
                  <a:srgbClr val="000066"/>
                </a:solidFill>
              </a:rPr>
              <a:pPr eaLnBrk="1" hangingPunct="1"/>
              <a:t>9</a:t>
            </a:fld>
            <a:endParaRPr lang="en-US" altLang="en-US">
              <a:solidFill>
                <a:srgbClr val="000066"/>
              </a:solidFill>
            </a:endParaRPr>
          </a:p>
        </p:txBody>
      </p:sp>
      <p:sp>
        <p:nvSpPr>
          <p:cNvPr id="9219" name="Rectangle 2">
            <a:extLst>
              <a:ext uri="{FF2B5EF4-FFF2-40B4-BE49-F238E27FC236}">
                <a16:creationId xmlns:a16="http://schemas.microsoft.com/office/drawing/2014/main" id="{82F2705E-0F90-6018-4615-BDBB21897CD5}"/>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8212" name="Group 20">
            <a:extLst>
              <a:ext uri="{FF2B5EF4-FFF2-40B4-BE49-F238E27FC236}">
                <a16:creationId xmlns:a16="http://schemas.microsoft.com/office/drawing/2014/main" id="{4FA8434D-0D67-F360-DC7B-ADE25179FD9F}"/>
              </a:ext>
            </a:extLst>
          </p:cNvPr>
          <p:cNvGraphicFramePr>
            <a:graphicFrameLocks noGrp="1"/>
          </p:cNvGraphicFramePr>
          <p:nvPr>
            <p:ph type="tbl" idx="1"/>
          </p:nvPr>
        </p:nvGraphicFramePr>
        <p:xfrm>
          <a:off x="1568245" y="1209675"/>
          <a:ext cx="9377516" cy="4608513"/>
        </p:xfrm>
        <a:graphic>
          <a:graphicData uri="http://schemas.openxmlformats.org/drawingml/2006/table">
            <a:tbl>
              <a:tblPr rtl="1"/>
              <a:tblGrid>
                <a:gridCol w="9377516">
                  <a:extLst>
                    <a:ext uri="{9D8B030D-6E8A-4147-A177-3AD203B41FA5}">
                      <a16:colId xmlns:a16="http://schemas.microsoft.com/office/drawing/2014/main" val="20000"/>
                    </a:ext>
                  </a:extLst>
                </a:gridCol>
              </a:tblGrid>
              <a:tr h="4608513">
                <a:tc>
                  <a:txBody>
                    <a:bodyPr/>
                    <a:lstStyle/>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rgbClr val="A50021"/>
                          </a:solidFill>
                          <a:effectLst/>
                          <a:latin typeface="Arial" pitchFamily="34" charset="0"/>
                          <a:cs typeface="Arial" pitchFamily="34" charset="0"/>
                        </a:rPr>
                        <a:t>Socket </a:t>
                      </a:r>
                      <a:r>
                        <a:rPr kumimoji="0" lang="en-US" sz="2800" b="0" i="0" u="none" strike="noStrike" cap="none" normalizeH="0" baseline="0" dirty="0">
                          <a:ln>
                            <a:noFill/>
                          </a:ln>
                          <a:solidFill>
                            <a:schemeClr val="tx1"/>
                          </a:solidFill>
                          <a:effectLst/>
                          <a:latin typeface="Arial" pitchFamily="34" charset="0"/>
                          <a:cs typeface="Arial" pitchFamily="34" charset="0"/>
                        </a:rPr>
                        <a:t>is an indirect reference to a particular port used by the destination process at a destination computer.</a:t>
                      </a:r>
                    </a:p>
                    <a:p>
                      <a:pPr marL="914400" marR="0" lvl="1"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application program interface (API) to TCP provides the abstraction of a two-way stream between pairs of processes. </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information communicated consists of a stream of data items with no message boundaries. </a:t>
                      </a:r>
                    </a:p>
                  </a:txBody>
                  <a:tcPr marT="45719" marB="45719"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223" name="Footer Placeholder 3">
            <a:extLst>
              <a:ext uri="{FF2B5EF4-FFF2-40B4-BE49-F238E27FC236}">
                <a16:creationId xmlns:a16="http://schemas.microsoft.com/office/drawing/2014/main" id="{079C3B44-DFB5-9239-DD01-2C24BF6FBC1F}"/>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5965064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569EEEA2-EC47-634A-0975-E7A7CB706A1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1F65C3-C8A8-43DE-924C-F7D907683F4B}" type="slidenum">
              <a:rPr lang="en-US" altLang="en-US">
                <a:solidFill>
                  <a:srgbClr val="000066"/>
                </a:solidFill>
              </a:rPr>
              <a:pPr eaLnBrk="1" hangingPunct="1"/>
              <a:t>10</a:t>
            </a:fld>
            <a:endParaRPr lang="en-US" altLang="en-US">
              <a:solidFill>
                <a:srgbClr val="000066"/>
              </a:solidFill>
            </a:endParaRPr>
          </a:p>
        </p:txBody>
      </p:sp>
      <p:sp>
        <p:nvSpPr>
          <p:cNvPr id="8195" name="Rectangle 2">
            <a:extLst>
              <a:ext uri="{FF2B5EF4-FFF2-40B4-BE49-F238E27FC236}">
                <a16:creationId xmlns:a16="http://schemas.microsoft.com/office/drawing/2014/main" id="{BDE9435D-F2B5-D5E4-3E7E-4ABDC04753D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7201" name="Group 33">
            <a:extLst>
              <a:ext uri="{FF2B5EF4-FFF2-40B4-BE49-F238E27FC236}">
                <a16:creationId xmlns:a16="http://schemas.microsoft.com/office/drawing/2014/main" id="{68E1871A-7E17-2C9C-EE86-13EB62704FDC}"/>
              </a:ext>
            </a:extLst>
          </p:cNvPr>
          <p:cNvGraphicFramePr>
            <a:graphicFrameLocks noGrp="1"/>
          </p:cNvGraphicFramePr>
          <p:nvPr>
            <p:ph type="tbl" idx="1"/>
          </p:nvPr>
        </p:nvGraphicFramePr>
        <p:xfrm>
          <a:off x="806245" y="1243807"/>
          <a:ext cx="10579510" cy="4821238"/>
        </p:xfrm>
        <a:graphic>
          <a:graphicData uri="http://schemas.openxmlformats.org/drawingml/2006/table">
            <a:tbl>
              <a:tblPr rtl="1"/>
              <a:tblGrid>
                <a:gridCol w="10579510">
                  <a:extLst>
                    <a:ext uri="{9D8B030D-6E8A-4147-A177-3AD203B41FA5}">
                      <a16:colId xmlns:a16="http://schemas.microsoft.com/office/drawing/2014/main" val="20000"/>
                    </a:ext>
                  </a:extLst>
                </a:gridCol>
              </a:tblGrid>
              <a:tr h="4821238">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application program interface </a:t>
                      </a:r>
                      <a:br>
                        <a:rPr kumimoji="0" lang="en-US" sz="3200" b="0" i="0" u="none" strike="noStrike" cap="none" normalizeH="0" baseline="0" dirty="0">
                          <a:ln>
                            <a:noFill/>
                          </a:ln>
                          <a:solidFill>
                            <a:schemeClr val="tx1"/>
                          </a:solidFill>
                          <a:effectLst/>
                          <a:latin typeface="Arial" pitchFamily="34" charset="0"/>
                          <a:cs typeface="Arial" pitchFamily="34" charset="0"/>
                        </a:rPr>
                      </a:br>
                      <a:r>
                        <a:rPr kumimoji="0" lang="en-US" sz="3200" b="0" i="0" u="none" strike="noStrike" cap="none" normalizeH="0" baseline="0" dirty="0">
                          <a:ln>
                            <a:noFill/>
                          </a:ln>
                          <a:solidFill>
                            <a:schemeClr val="tx1"/>
                          </a:solidFill>
                          <a:effectLst/>
                          <a:latin typeface="Arial" pitchFamily="34" charset="0"/>
                          <a:cs typeface="Arial" pitchFamily="34" charset="0"/>
                        </a:rPr>
                        <a:t>(API) to UDP provides a </a:t>
                      </a:r>
                      <a:r>
                        <a:rPr kumimoji="0" lang="en-US" sz="3200" b="0" i="0" u="none" strike="noStrike" cap="none" normalizeH="0" baseline="0" dirty="0">
                          <a:ln>
                            <a:noFill/>
                          </a:ln>
                          <a:solidFill>
                            <a:srgbClr val="990099"/>
                          </a:solidFill>
                          <a:effectLst/>
                          <a:latin typeface="Arial" pitchFamily="34" charset="0"/>
                          <a:cs typeface="Arial" pitchFamily="34" charset="0"/>
                        </a:rPr>
                        <a:t>message passing </a:t>
                      </a:r>
                      <a:r>
                        <a:rPr kumimoji="0" lang="en-US" sz="3200" b="0" i="0" u="none" strike="noStrike" cap="none" normalizeH="0" baseline="0" dirty="0">
                          <a:ln>
                            <a:noFill/>
                          </a:ln>
                          <a:solidFill>
                            <a:schemeClr val="tx1"/>
                          </a:solidFill>
                          <a:effectLst/>
                          <a:latin typeface="Arial" pitchFamily="34" charset="0"/>
                          <a:cs typeface="Arial" pitchFamily="34" charset="0"/>
                        </a:rPr>
                        <a:t>abstraction.</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Message passing is the simplest form of </a:t>
                      </a:r>
                      <a:r>
                        <a:rPr kumimoji="0" lang="en-US" sz="2800" b="0" i="0" u="none" strike="noStrike" cap="none" normalizeH="0" baseline="0" dirty="0" err="1">
                          <a:ln>
                            <a:noFill/>
                          </a:ln>
                          <a:solidFill>
                            <a:schemeClr val="tx1"/>
                          </a:solidFill>
                          <a:effectLst/>
                          <a:latin typeface="Arial" pitchFamily="34" charset="0"/>
                          <a:cs typeface="Arial" pitchFamily="34" charset="0"/>
                        </a:rPr>
                        <a:t>interprocess</a:t>
                      </a:r>
                      <a:r>
                        <a:rPr kumimoji="0" lang="en-US" sz="2800" b="0" i="0" u="none" strike="noStrike" cap="none" normalizeH="0" baseline="0" dirty="0">
                          <a:ln>
                            <a:noFill/>
                          </a:ln>
                          <a:solidFill>
                            <a:schemeClr val="tx1"/>
                          </a:solidFill>
                          <a:effectLst/>
                          <a:latin typeface="Arial" pitchFamily="34" charset="0"/>
                          <a:cs typeface="Arial" pitchFamily="34" charset="0"/>
                        </a:rPr>
                        <a:t> communication.</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API enables a sending process to transmit a single message to a receiving process. </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The independent packets containing theses messages are called </a:t>
                      </a:r>
                      <a:r>
                        <a:rPr kumimoji="0" lang="en-US" sz="2800" b="0" i="0" u="none" strike="noStrike" cap="none" normalizeH="0" baseline="0" dirty="0">
                          <a:ln>
                            <a:noFill/>
                          </a:ln>
                          <a:solidFill>
                            <a:srgbClr val="990099"/>
                          </a:solidFill>
                          <a:effectLst/>
                          <a:latin typeface="Arial" pitchFamily="34" charset="0"/>
                          <a:cs typeface="Arial" pitchFamily="34" charset="0"/>
                        </a:rPr>
                        <a:t>datagrams</a:t>
                      </a:r>
                      <a:r>
                        <a:rPr kumimoji="0" lang="en-US" sz="2800" b="0" i="0" u="none" strike="noStrike" cap="none" normalizeH="0" baseline="0" dirty="0">
                          <a:ln>
                            <a:noFill/>
                          </a:ln>
                          <a:solidFill>
                            <a:schemeClr val="tx1"/>
                          </a:solidFill>
                          <a:effectLst/>
                          <a:latin typeface="Arial" pitchFamily="34" charset="0"/>
                          <a:cs typeface="Arial" pitchFamily="34" charset="0"/>
                        </a:rPr>
                        <a:t>.</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In the Java and UNIX APIs, the sender specifies the destination using a </a:t>
                      </a:r>
                      <a:r>
                        <a:rPr kumimoji="0" lang="en-US" sz="2800" b="0" i="0" u="none" strike="noStrike" cap="none" normalizeH="0" baseline="0" dirty="0">
                          <a:ln>
                            <a:noFill/>
                          </a:ln>
                          <a:solidFill>
                            <a:srgbClr val="990099"/>
                          </a:solidFill>
                          <a:effectLst/>
                          <a:latin typeface="Arial" pitchFamily="34" charset="0"/>
                          <a:cs typeface="Arial" pitchFamily="34" charset="0"/>
                        </a:rPr>
                        <a:t>socket</a:t>
                      </a:r>
                      <a:r>
                        <a:rPr kumimoji="0" lang="en-US" sz="2800" b="0" i="0" u="none" strike="noStrike" cap="none" normalizeH="0" baseline="0" dirty="0">
                          <a:ln>
                            <a:noFill/>
                          </a:ln>
                          <a:solidFill>
                            <a:schemeClr val="tx1"/>
                          </a:solidFill>
                          <a:effectLst/>
                          <a:latin typeface="Arial" pitchFamily="34" charset="0"/>
                          <a:cs typeface="Arial" pitchFamily="34" charset="0"/>
                        </a:rPr>
                        <a:t>.</a:t>
                      </a:r>
                    </a:p>
                  </a:txBody>
                  <a:tcPr marT="45713" marB="45713"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199" name="Footer Placeholder 3">
            <a:extLst>
              <a:ext uri="{FF2B5EF4-FFF2-40B4-BE49-F238E27FC236}">
                <a16:creationId xmlns:a16="http://schemas.microsoft.com/office/drawing/2014/main" id="{AB422D5C-9D56-54DD-11F1-974A8BC8D69F}"/>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7621107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1853AE41-2330-8050-D28E-113F2AB5A72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EC2F75-61CA-4372-8B99-89852DFB64D1}" type="slidenum">
              <a:rPr lang="en-US" altLang="en-US">
                <a:solidFill>
                  <a:srgbClr val="000066"/>
                </a:solidFill>
              </a:rPr>
              <a:pPr eaLnBrk="1" hangingPunct="1"/>
              <a:t>11</a:t>
            </a:fld>
            <a:endParaRPr lang="en-US" altLang="en-US">
              <a:solidFill>
                <a:srgbClr val="000066"/>
              </a:solidFill>
            </a:endParaRPr>
          </a:p>
        </p:txBody>
      </p:sp>
      <p:sp>
        <p:nvSpPr>
          <p:cNvPr id="9219" name="Rectangle 2">
            <a:extLst>
              <a:ext uri="{FF2B5EF4-FFF2-40B4-BE49-F238E27FC236}">
                <a16:creationId xmlns:a16="http://schemas.microsoft.com/office/drawing/2014/main" id="{82F2705E-0F90-6018-4615-BDBB21897CD5}"/>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8212" name="Group 20">
            <a:extLst>
              <a:ext uri="{FF2B5EF4-FFF2-40B4-BE49-F238E27FC236}">
                <a16:creationId xmlns:a16="http://schemas.microsoft.com/office/drawing/2014/main" id="{4FA8434D-0D67-F360-DC7B-ADE25179FD9F}"/>
              </a:ext>
            </a:extLst>
          </p:cNvPr>
          <p:cNvGraphicFramePr>
            <a:graphicFrameLocks noGrp="1"/>
          </p:cNvGraphicFramePr>
          <p:nvPr>
            <p:ph type="tbl" idx="1"/>
          </p:nvPr>
        </p:nvGraphicFramePr>
        <p:xfrm>
          <a:off x="1568245" y="1209675"/>
          <a:ext cx="9377516" cy="4608513"/>
        </p:xfrm>
        <a:graphic>
          <a:graphicData uri="http://schemas.openxmlformats.org/drawingml/2006/table">
            <a:tbl>
              <a:tblPr rtl="1"/>
              <a:tblGrid>
                <a:gridCol w="9377516">
                  <a:extLst>
                    <a:ext uri="{9D8B030D-6E8A-4147-A177-3AD203B41FA5}">
                      <a16:colId xmlns:a16="http://schemas.microsoft.com/office/drawing/2014/main" val="20000"/>
                    </a:ext>
                  </a:extLst>
                </a:gridCol>
              </a:tblGrid>
              <a:tr h="4608513">
                <a:tc>
                  <a:txBody>
                    <a:bodyPr/>
                    <a:lstStyle/>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rgbClr val="A50021"/>
                          </a:solidFill>
                          <a:effectLst/>
                          <a:latin typeface="Arial" pitchFamily="34" charset="0"/>
                          <a:cs typeface="Arial" pitchFamily="34" charset="0"/>
                        </a:rPr>
                        <a:t>Socket </a:t>
                      </a:r>
                      <a:r>
                        <a:rPr kumimoji="0" lang="en-US" sz="2800" b="0" i="0" u="none" strike="noStrike" cap="none" normalizeH="0" baseline="0" dirty="0">
                          <a:ln>
                            <a:noFill/>
                          </a:ln>
                          <a:solidFill>
                            <a:schemeClr val="tx1"/>
                          </a:solidFill>
                          <a:effectLst/>
                          <a:latin typeface="Arial" pitchFamily="34" charset="0"/>
                          <a:cs typeface="Arial" pitchFamily="34" charset="0"/>
                        </a:rPr>
                        <a:t>is an indirect reference to a particular port used by the destination process at a destination computer.</a:t>
                      </a:r>
                    </a:p>
                    <a:p>
                      <a:pPr marL="914400" marR="0" lvl="1"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application program interface (API) to TCP provides the abstraction of a two-way stream between pairs of processes. </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information communicated consists of a stream of data items with no message boundaries. </a:t>
                      </a:r>
                    </a:p>
                  </a:txBody>
                  <a:tcPr marT="45719" marB="45719"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223" name="Footer Placeholder 3">
            <a:extLst>
              <a:ext uri="{FF2B5EF4-FFF2-40B4-BE49-F238E27FC236}">
                <a16:creationId xmlns:a16="http://schemas.microsoft.com/office/drawing/2014/main" id="{079C3B44-DFB5-9239-DD01-2C24BF6FBC1F}"/>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1877185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06BBAD1C-89F0-F068-318C-CE02BF89A3B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2442A3-BCAE-40E8-968C-1206E02D5092}" type="slidenum">
              <a:rPr lang="en-US" altLang="en-US">
                <a:solidFill>
                  <a:srgbClr val="000066"/>
                </a:solidFill>
              </a:rPr>
              <a:pPr eaLnBrk="1" hangingPunct="1"/>
              <a:t>12</a:t>
            </a:fld>
            <a:endParaRPr lang="en-US" altLang="en-US">
              <a:solidFill>
                <a:srgbClr val="000066"/>
              </a:solidFill>
            </a:endParaRPr>
          </a:p>
        </p:txBody>
      </p:sp>
      <p:sp>
        <p:nvSpPr>
          <p:cNvPr id="10243" name="Rectangle 2">
            <a:extLst>
              <a:ext uri="{FF2B5EF4-FFF2-40B4-BE49-F238E27FC236}">
                <a16:creationId xmlns:a16="http://schemas.microsoft.com/office/drawing/2014/main" id="{F0D5DABB-9FD7-DCDC-068D-AD705AB92E0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Introduction</a:t>
            </a:r>
          </a:p>
        </p:txBody>
      </p:sp>
      <p:graphicFrame>
        <p:nvGraphicFramePr>
          <p:cNvPr id="9242" name="Group 26">
            <a:extLst>
              <a:ext uri="{FF2B5EF4-FFF2-40B4-BE49-F238E27FC236}">
                <a16:creationId xmlns:a16="http://schemas.microsoft.com/office/drawing/2014/main" id="{3424A0A9-94C6-09D2-3C87-2DD3B8784C65}"/>
              </a:ext>
            </a:extLst>
          </p:cNvPr>
          <p:cNvGraphicFramePr>
            <a:graphicFrameLocks noGrp="1"/>
          </p:cNvGraphicFramePr>
          <p:nvPr>
            <p:ph type="tbl" idx="1"/>
          </p:nvPr>
        </p:nvGraphicFramePr>
        <p:xfrm>
          <a:off x="907026" y="1626164"/>
          <a:ext cx="10756490" cy="4297662"/>
        </p:xfrm>
        <a:graphic>
          <a:graphicData uri="http://schemas.openxmlformats.org/drawingml/2006/table">
            <a:tbl>
              <a:tblPr rtl="1"/>
              <a:tblGrid>
                <a:gridCol w="10756490">
                  <a:extLst>
                    <a:ext uri="{9D8B030D-6E8A-4147-A177-3AD203B41FA5}">
                      <a16:colId xmlns:a16="http://schemas.microsoft.com/office/drawing/2014/main" val="20000"/>
                    </a:ext>
                  </a:extLst>
                </a:gridCol>
              </a:tblGrid>
              <a:tr h="4129547">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990099"/>
                          </a:solidFill>
                          <a:effectLst/>
                          <a:latin typeface="Arial" pitchFamily="34" charset="0"/>
                          <a:cs typeface="Arial" pitchFamily="34" charset="0"/>
                        </a:rPr>
                        <a:t>Request-reply protocols</a:t>
                      </a:r>
                      <a:r>
                        <a:rPr kumimoji="0" lang="en-US" sz="3200" b="0" i="0" u="none" strike="noStrike" cap="none" normalizeH="0" baseline="0" dirty="0">
                          <a:ln>
                            <a:noFill/>
                          </a:ln>
                          <a:solidFill>
                            <a:schemeClr val="tx1"/>
                          </a:solidFill>
                          <a:effectLst/>
                          <a:latin typeface="Arial" pitchFamily="34" charset="0"/>
                          <a:cs typeface="Arial" pitchFamily="34" charset="0"/>
                        </a:rPr>
                        <a:t> are designed to support client-server communication in the form of either RMI or RPC.</a:t>
                      </a:r>
                    </a:p>
                    <a:p>
                      <a:pPr marL="0" marR="0" lvl="0"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990099"/>
                          </a:solidFill>
                          <a:effectLst/>
                          <a:latin typeface="Arial" pitchFamily="34" charset="0"/>
                          <a:cs typeface="Arial" pitchFamily="34" charset="0"/>
                        </a:rPr>
                        <a:t>Group multicast protocols</a:t>
                      </a:r>
                      <a:r>
                        <a:rPr kumimoji="0" lang="en-US" sz="3200" b="0" i="0" u="none" strike="noStrike" cap="none" normalizeH="0" baseline="0" dirty="0">
                          <a:ln>
                            <a:noFill/>
                          </a:ln>
                          <a:solidFill>
                            <a:schemeClr val="tx1"/>
                          </a:solidFill>
                          <a:effectLst/>
                          <a:latin typeface="Arial" pitchFamily="34" charset="0"/>
                          <a:cs typeface="Arial" pitchFamily="34" charset="0"/>
                        </a:rPr>
                        <a:t> are designed to support group communication.</a:t>
                      </a:r>
                    </a:p>
                    <a:p>
                      <a:pPr marL="0" marR="0" lvl="0"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defRPr/>
                      </a:pPr>
                      <a:r>
                        <a:rPr kumimoji="0" lang="en-US" sz="3200" b="0" i="0" u="none" strike="noStrike" cap="none" normalizeH="0" baseline="0" dirty="0">
                          <a:ln>
                            <a:noFill/>
                          </a:ln>
                          <a:solidFill>
                            <a:srgbClr val="990099"/>
                          </a:solidFill>
                          <a:effectLst/>
                          <a:latin typeface="Arial" pitchFamily="34" charset="0"/>
                          <a:cs typeface="Arial" pitchFamily="34" charset="0"/>
                        </a:rPr>
                        <a:t>Group multicast</a:t>
                      </a:r>
                      <a:r>
                        <a:rPr kumimoji="0" lang="en-US" sz="3200" b="0" i="0" u="none" strike="noStrike" cap="none" normalizeH="0" baseline="0" dirty="0">
                          <a:ln>
                            <a:noFill/>
                          </a:ln>
                          <a:solidFill>
                            <a:schemeClr val="tx1"/>
                          </a:solidFill>
                          <a:effectLst/>
                          <a:latin typeface="Arial" pitchFamily="34" charset="0"/>
                          <a:cs typeface="Arial" pitchFamily="34" charset="0"/>
                        </a:rPr>
                        <a:t> is a form of </a:t>
                      </a:r>
                      <a:r>
                        <a:rPr kumimoji="0" lang="en-US" sz="3200" b="0" i="0" u="none" strike="noStrike" cap="none" normalizeH="0" baseline="0" dirty="0" err="1">
                          <a:ln>
                            <a:noFill/>
                          </a:ln>
                          <a:solidFill>
                            <a:schemeClr val="tx1"/>
                          </a:solidFill>
                          <a:effectLst/>
                          <a:latin typeface="Arial" pitchFamily="34" charset="0"/>
                          <a:cs typeface="Arial" pitchFamily="34" charset="0"/>
                        </a:rPr>
                        <a:t>interprocess</a:t>
                      </a:r>
                      <a:r>
                        <a:rPr kumimoji="0" lang="en-US" sz="3200" b="0" i="0" u="none" strike="noStrike" cap="none" normalizeH="0" baseline="0" dirty="0">
                          <a:ln>
                            <a:noFill/>
                          </a:ln>
                          <a:solidFill>
                            <a:schemeClr val="tx1"/>
                          </a:solidFill>
                          <a:effectLst/>
                          <a:latin typeface="Arial" pitchFamily="34" charset="0"/>
                          <a:cs typeface="Arial" pitchFamily="34" charset="0"/>
                        </a:rPr>
                        <a:t> communication in which one process in a group of processes transmits the same message to all members of the group. </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endParaRPr kumimoji="0" lang="en-US" sz="3200" b="0" i="0" u="none" strike="noStrike" cap="none" normalizeH="0" baseline="0" dirty="0">
                        <a:ln>
                          <a:noFill/>
                        </a:ln>
                        <a:solidFill>
                          <a:schemeClr val="tx1"/>
                        </a:solidFill>
                        <a:effectLst/>
                        <a:latin typeface="Arial" pitchFamily="34" charset="0"/>
                        <a:cs typeface="Arial" pitchFamily="34" charset="0"/>
                      </a:endParaRPr>
                    </a:p>
                  </a:txBody>
                  <a:tcPr marT="45711" marB="45711"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0247" name="Footer Placeholder 3">
            <a:extLst>
              <a:ext uri="{FF2B5EF4-FFF2-40B4-BE49-F238E27FC236}">
                <a16:creationId xmlns:a16="http://schemas.microsoft.com/office/drawing/2014/main" id="{175EB488-E8AA-A2C5-531E-7B76C5F7A7A6}"/>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98551011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a:extLst>
              <a:ext uri="{FF2B5EF4-FFF2-40B4-BE49-F238E27FC236}">
                <a16:creationId xmlns:a16="http://schemas.microsoft.com/office/drawing/2014/main" id="{273A267F-9A0E-EEF5-EA04-E587852D94F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DE5EA1-745E-4CBA-B389-59FBD7A28FA9}" type="slidenum">
              <a:rPr lang="en-US" altLang="en-US">
                <a:solidFill>
                  <a:srgbClr val="000066"/>
                </a:solidFill>
              </a:rPr>
              <a:pPr eaLnBrk="1" hangingPunct="1"/>
              <a:t>13</a:t>
            </a:fld>
            <a:endParaRPr lang="en-US" altLang="en-US">
              <a:solidFill>
                <a:srgbClr val="000066"/>
              </a:solidFill>
            </a:endParaRPr>
          </a:p>
        </p:txBody>
      </p:sp>
      <p:sp>
        <p:nvSpPr>
          <p:cNvPr id="12291" name="Rectangle 2">
            <a:extLst>
              <a:ext uri="{FF2B5EF4-FFF2-40B4-BE49-F238E27FC236}">
                <a16:creationId xmlns:a16="http://schemas.microsoft.com/office/drawing/2014/main" id="{FE0B41BA-191F-5E5A-0212-2CDEE8B601B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The API for the Internet Protocols</a:t>
            </a:r>
          </a:p>
        </p:txBody>
      </p:sp>
      <p:graphicFrame>
        <p:nvGraphicFramePr>
          <p:cNvPr id="10255" name="Group 15">
            <a:extLst>
              <a:ext uri="{FF2B5EF4-FFF2-40B4-BE49-F238E27FC236}">
                <a16:creationId xmlns:a16="http://schemas.microsoft.com/office/drawing/2014/main" id="{809CA8E8-DECB-4D00-FB85-53141FA2A850}"/>
              </a:ext>
            </a:extLst>
          </p:cNvPr>
          <p:cNvGraphicFramePr>
            <a:graphicFrameLocks noGrp="1"/>
          </p:cNvGraphicFramePr>
          <p:nvPr>
            <p:ph type="tbl" idx="1"/>
          </p:nvPr>
        </p:nvGraphicFramePr>
        <p:xfrm>
          <a:off x="1056966" y="1350964"/>
          <a:ext cx="10397614" cy="2266950"/>
        </p:xfrm>
        <a:graphic>
          <a:graphicData uri="http://schemas.openxmlformats.org/drawingml/2006/table">
            <a:tbl>
              <a:tblPr rtl="1"/>
              <a:tblGrid>
                <a:gridCol w="10397614">
                  <a:extLst>
                    <a:ext uri="{9D8B030D-6E8A-4147-A177-3AD203B41FA5}">
                      <a16:colId xmlns:a16="http://schemas.microsoft.com/office/drawing/2014/main" val="20000"/>
                    </a:ext>
                  </a:extLst>
                </a:gridCol>
              </a:tblGrid>
              <a:tr h="2266950">
                <a:tc>
                  <a:txBody>
                    <a:bodyPr/>
                    <a:lstStyle/>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SOCKET</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UDP DATAGRAM COMMUNICATION</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TCP STREAM COMMUNICATION</a:t>
                      </a:r>
                    </a:p>
                  </a:txBody>
                  <a:tcPr marT="45705" marB="45705"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95" name="Footer Placeholder 3">
            <a:extLst>
              <a:ext uri="{FF2B5EF4-FFF2-40B4-BE49-F238E27FC236}">
                <a16:creationId xmlns:a16="http://schemas.microsoft.com/office/drawing/2014/main" id="{4D1727CB-7CE0-0599-D752-1C5D8EDF7085}"/>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4218225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a:extLst>
              <a:ext uri="{FF2B5EF4-FFF2-40B4-BE49-F238E27FC236}">
                <a16:creationId xmlns:a16="http://schemas.microsoft.com/office/drawing/2014/main" id="{C5DDAEB7-82BB-AE89-EE0D-1F505F7C200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3A93B66-931A-4CB2-9016-3629AD153E6E}" type="slidenum">
              <a:rPr lang="en-US" altLang="en-US">
                <a:solidFill>
                  <a:srgbClr val="000066"/>
                </a:solidFill>
              </a:rPr>
              <a:pPr eaLnBrk="1" hangingPunct="1"/>
              <a:t>14</a:t>
            </a:fld>
            <a:endParaRPr lang="en-US" altLang="en-US">
              <a:solidFill>
                <a:srgbClr val="000066"/>
              </a:solidFill>
            </a:endParaRPr>
          </a:p>
        </p:txBody>
      </p:sp>
      <p:sp>
        <p:nvSpPr>
          <p:cNvPr id="17411" name="Rectangle 2">
            <a:extLst>
              <a:ext uri="{FF2B5EF4-FFF2-40B4-BE49-F238E27FC236}">
                <a16:creationId xmlns:a16="http://schemas.microsoft.com/office/drawing/2014/main" id="{FBFED9B6-BB59-E42E-49FF-9C6F0F656FB2}"/>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Sockets</a:t>
            </a:r>
          </a:p>
        </p:txBody>
      </p:sp>
      <p:graphicFrame>
        <p:nvGraphicFramePr>
          <p:cNvPr id="17437" name="Group 29">
            <a:extLst>
              <a:ext uri="{FF2B5EF4-FFF2-40B4-BE49-F238E27FC236}">
                <a16:creationId xmlns:a16="http://schemas.microsoft.com/office/drawing/2014/main" id="{F8AC0D21-454A-2BB0-C0F6-35B76AFF153D}"/>
              </a:ext>
            </a:extLst>
          </p:cNvPr>
          <p:cNvGraphicFramePr>
            <a:graphicFrameLocks noGrp="1"/>
          </p:cNvGraphicFramePr>
          <p:nvPr>
            <p:ph type="tbl" idx="1"/>
          </p:nvPr>
        </p:nvGraphicFramePr>
        <p:xfrm>
          <a:off x="678426" y="1231108"/>
          <a:ext cx="10835148" cy="4913384"/>
        </p:xfrm>
        <a:graphic>
          <a:graphicData uri="http://schemas.openxmlformats.org/drawingml/2006/table">
            <a:tbl>
              <a:tblPr rtl="1"/>
              <a:tblGrid>
                <a:gridCol w="10835148">
                  <a:extLst>
                    <a:ext uri="{9D8B030D-6E8A-4147-A177-3AD203B41FA5}">
                      <a16:colId xmlns:a16="http://schemas.microsoft.com/office/drawing/2014/main" val="20000"/>
                    </a:ext>
                  </a:extLst>
                </a:gridCol>
              </a:tblGrid>
              <a:tr h="4773613">
                <a:tc>
                  <a:txBody>
                    <a:bodyPr/>
                    <a:lstStyle/>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rgbClr val="000000"/>
                          </a:solidFill>
                          <a:effectLst/>
                          <a:latin typeface="Arial" pitchFamily="34" charset="0"/>
                          <a:cs typeface="Arial" pitchFamily="34" charset="0"/>
                        </a:rPr>
                        <a:t>Internet IPC mechanism of </a:t>
                      </a:r>
                      <a:r>
                        <a:rPr kumimoji="0" lang="en-US" sz="2000" b="0" i="0" u="none" strike="noStrike" cap="none" normalizeH="0" baseline="0" dirty="0">
                          <a:ln>
                            <a:noFill/>
                          </a:ln>
                          <a:solidFill>
                            <a:schemeClr val="tx1"/>
                          </a:solidFill>
                          <a:effectLst/>
                          <a:latin typeface="Arial" pitchFamily="34" charset="0"/>
                          <a:cs typeface="Arial" pitchFamily="34" charset="0"/>
                        </a:rPr>
                        <a:t>Unix and other operating systems (BSD Unix, Solaris, Linux, Windows NT, Macintosh OS)</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cs typeface="Arial" pitchFamily="34" charset="0"/>
                        </a:rPr>
                        <a:t>Processes in the above OS can send and receive messages via a socket.</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rgbClr val="000000"/>
                          </a:solidFill>
                          <a:effectLst/>
                          <a:latin typeface="Arial" pitchFamily="34" charset="0"/>
                          <a:cs typeface="Arial" pitchFamily="34" charset="0"/>
                        </a:rPr>
                        <a:t>Sockets need to be </a:t>
                      </a:r>
                      <a:r>
                        <a:rPr kumimoji="0" lang="en-US" sz="2000" b="0" i="0" u="none" strike="noStrike" cap="none" normalizeH="0" baseline="0" dirty="0">
                          <a:ln>
                            <a:noFill/>
                          </a:ln>
                          <a:solidFill>
                            <a:schemeClr val="tx1"/>
                          </a:solidFill>
                          <a:effectLst/>
                          <a:latin typeface="Arial" pitchFamily="34" charset="0"/>
                          <a:cs typeface="Arial" pitchFamily="34" charset="0"/>
                        </a:rPr>
                        <a:t>bound</a:t>
                      </a:r>
                      <a:r>
                        <a:rPr kumimoji="0" lang="en-US" sz="2000" b="0" i="0" u="none" strike="noStrike" cap="none" normalizeH="0" baseline="0" dirty="0">
                          <a:ln>
                            <a:noFill/>
                          </a:ln>
                          <a:solidFill>
                            <a:srgbClr val="CD0000"/>
                          </a:solidFill>
                          <a:effectLst/>
                          <a:latin typeface="Arial" pitchFamily="34" charset="0"/>
                          <a:cs typeface="Arial" pitchFamily="34" charset="0"/>
                        </a:rPr>
                        <a:t> </a:t>
                      </a:r>
                      <a:r>
                        <a:rPr kumimoji="0" lang="en-US" sz="2000" b="0" i="0" u="none" strike="noStrike" cap="none" normalizeH="0" baseline="0" dirty="0">
                          <a:ln>
                            <a:noFill/>
                          </a:ln>
                          <a:solidFill>
                            <a:srgbClr val="000000"/>
                          </a:solidFill>
                          <a:effectLst/>
                          <a:latin typeface="Arial" pitchFamily="34" charset="0"/>
                          <a:cs typeface="Arial" pitchFamily="34" charset="0"/>
                        </a:rPr>
                        <a:t>to a port number and an internet address in order to  send and receive messages.</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rgbClr val="000000"/>
                          </a:solidFill>
                          <a:effectLst/>
                          <a:latin typeface="Arial" pitchFamily="34" charset="0"/>
                          <a:cs typeface="Arial" pitchFamily="34" charset="0"/>
                        </a:rPr>
                        <a:t>Each socket has a transport </a:t>
                      </a:r>
                      <a:r>
                        <a:rPr kumimoji="0" lang="en-US" sz="2000" b="0" i="0" u="none" strike="noStrike" cap="none" normalizeH="0" baseline="0" dirty="0">
                          <a:ln>
                            <a:noFill/>
                          </a:ln>
                          <a:solidFill>
                            <a:schemeClr val="tx1"/>
                          </a:solidFill>
                          <a:effectLst/>
                          <a:latin typeface="Arial" pitchFamily="34" charset="0"/>
                          <a:cs typeface="Arial" pitchFamily="34" charset="0"/>
                        </a:rPr>
                        <a:t>protocol (TCP or UDP).</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rgbClr val="000000"/>
                          </a:solidFill>
                          <a:effectLst/>
                          <a:latin typeface="Arial" pitchFamily="34" charset="0"/>
                          <a:cs typeface="Arial" pitchFamily="34" charset="0"/>
                        </a:rPr>
                        <a:t>Messages sent to some internet address and port number can only be received by a process using a socket that is </a:t>
                      </a:r>
                      <a:r>
                        <a:rPr kumimoji="0" lang="en-US" sz="2000" b="0" i="0" u="none" strike="noStrike" cap="none" normalizeH="0" baseline="0" dirty="0">
                          <a:ln>
                            <a:noFill/>
                          </a:ln>
                          <a:solidFill>
                            <a:schemeClr val="tx1"/>
                          </a:solidFill>
                          <a:effectLst/>
                          <a:latin typeface="Arial" pitchFamily="34" charset="0"/>
                          <a:cs typeface="Arial" pitchFamily="34" charset="0"/>
                        </a:rPr>
                        <a:t>bound to this address and port number.</a:t>
                      </a:r>
                    </a:p>
                    <a:p>
                      <a:pPr marL="338138" marR="0" lvl="0" indent="-338138" algn="l" defTabSz="914400" rtl="0" eaLnBrk="1" fontAlgn="base" latinLnBrk="0" hangingPunct="1">
                        <a:lnSpc>
                          <a:spcPct val="15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000" b="0" i="0" u="none" strike="noStrike" cap="none" normalizeH="0" baseline="0" dirty="0">
                          <a:ln>
                            <a:noFill/>
                          </a:ln>
                          <a:solidFill>
                            <a:srgbClr val="000000"/>
                          </a:solidFill>
                          <a:effectLst/>
                          <a:latin typeface="Arial" pitchFamily="34" charset="0"/>
                          <a:cs typeface="Arial" pitchFamily="34" charset="0"/>
                        </a:rPr>
                        <a:t>Processes </a:t>
                      </a:r>
                      <a:r>
                        <a:rPr kumimoji="0" lang="en-US" sz="2000" b="0" i="0" u="none" strike="noStrike" cap="none" normalizeH="0" baseline="0" dirty="0">
                          <a:ln>
                            <a:noFill/>
                          </a:ln>
                          <a:solidFill>
                            <a:schemeClr val="tx1"/>
                          </a:solidFill>
                          <a:effectLst/>
                          <a:latin typeface="Arial" pitchFamily="34" charset="0"/>
                          <a:cs typeface="Arial" pitchFamily="34" charset="0"/>
                        </a:rPr>
                        <a:t>cannot share ports (exception: TCP multicast).</a:t>
                      </a:r>
                    </a:p>
                    <a:p>
                      <a:pPr marL="0" marR="0" lvl="0"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45724" marB="45724"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7415" name="Footer Placeholder 3">
            <a:extLst>
              <a:ext uri="{FF2B5EF4-FFF2-40B4-BE49-F238E27FC236}">
                <a16:creationId xmlns:a16="http://schemas.microsoft.com/office/drawing/2014/main" id="{BD52A9B3-1BDE-908D-C2DC-D1BE36B7C40F}"/>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61081482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a:extLst>
              <a:ext uri="{FF2B5EF4-FFF2-40B4-BE49-F238E27FC236}">
                <a16:creationId xmlns:a16="http://schemas.microsoft.com/office/drawing/2014/main" id="{C3A3D22E-9BE7-6DA9-07E8-F2DF305BA4C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E2A0E3-3BB2-437A-AF29-DAD2994D7606}" type="slidenum">
              <a:rPr lang="en-US" altLang="en-US">
                <a:solidFill>
                  <a:srgbClr val="000066"/>
                </a:solidFill>
              </a:rPr>
              <a:pPr eaLnBrk="1" hangingPunct="1"/>
              <a:t>15</a:t>
            </a:fld>
            <a:endParaRPr lang="en-US" altLang="en-US">
              <a:solidFill>
                <a:srgbClr val="000066"/>
              </a:solidFill>
            </a:endParaRPr>
          </a:p>
        </p:txBody>
      </p:sp>
      <p:sp>
        <p:nvSpPr>
          <p:cNvPr id="19459" name="Rectangle 2">
            <a:extLst>
              <a:ext uri="{FF2B5EF4-FFF2-40B4-BE49-F238E27FC236}">
                <a16:creationId xmlns:a16="http://schemas.microsoft.com/office/drawing/2014/main" id="{A4A0F12D-DB6A-5837-EF82-98E46F16E5D1}"/>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Sockets</a:t>
            </a:r>
          </a:p>
        </p:txBody>
      </p:sp>
      <p:graphicFrame>
        <p:nvGraphicFramePr>
          <p:cNvPr id="25603" name="Group 3">
            <a:extLst>
              <a:ext uri="{FF2B5EF4-FFF2-40B4-BE49-F238E27FC236}">
                <a16:creationId xmlns:a16="http://schemas.microsoft.com/office/drawing/2014/main" id="{5F139D2A-8DEF-F297-560B-15B51767E6C2}"/>
              </a:ext>
            </a:extLst>
          </p:cNvPr>
          <p:cNvGraphicFramePr>
            <a:graphicFrameLocks noGrp="1"/>
          </p:cNvGraphicFramePr>
          <p:nvPr>
            <p:ph type="tbl" idx="1"/>
          </p:nvPr>
        </p:nvGraphicFramePr>
        <p:xfrm>
          <a:off x="688257" y="1219201"/>
          <a:ext cx="11002297" cy="4664075"/>
        </p:xfrm>
        <a:graphic>
          <a:graphicData uri="http://schemas.openxmlformats.org/drawingml/2006/table">
            <a:tbl>
              <a:tblPr rtl="1"/>
              <a:tblGrid>
                <a:gridCol w="11002297">
                  <a:extLst>
                    <a:ext uri="{9D8B030D-6E8A-4147-A177-3AD203B41FA5}">
                      <a16:colId xmlns:a16="http://schemas.microsoft.com/office/drawing/2014/main" val="20000"/>
                    </a:ext>
                  </a:extLst>
                </a:gridCol>
              </a:tblGrid>
              <a:tr h="4664075">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Both forms of communication, UDP and TCP, use the socket abstraction, which provides and endpoint for communication between processes.</a:t>
                      </a:r>
                    </a:p>
                    <a:p>
                      <a:pPr marL="0" marR="0" lvl="0"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3200" b="0" i="0" u="none" strike="noStrike" cap="none" normalizeH="0" baseline="0" dirty="0">
                        <a:ln>
                          <a:noFill/>
                        </a:ln>
                        <a:solidFill>
                          <a:schemeClr val="tx1"/>
                        </a:solidFill>
                        <a:effectLst/>
                        <a:latin typeface="Arial" pitchFamily="34" charset="0"/>
                        <a:cs typeface="Arial" pitchFamily="34" charset="0"/>
                      </a:endParaRP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Interprocess communication consists of transmitting a message between a socket in one process and a socket in another process.</a:t>
                      </a:r>
                    </a:p>
                  </a:txBody>
                  <a:tcPr marT="45726" marB="45726"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9463" name="Footer Placeholder 3">
            <a:extLst>
              <a:ext uri="{FF2B5EF4-FFF2-40B4-BE49-F238E27FC236}">
                <a16:creationId xmlns:a16="http://schemas.microsoft.com/office/drawing/2014/main" id="{B228391F-61BA-83D3-7C1F-E37C9D9378A1}"/>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289122206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a:extLst>
              <a:ext uri="{FF2B5EF4-FFF2-40B4-BE49-F238E27FC236}">
                <a16:creationId xmlns:a16="http://schemas.microsoft.com/office/drawing/2014/main" id="{0934DE8C-EC64-ACF0-9DF0-C09455EDC0C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CA8BE83-D828-4C3F-8444-F598FA619BAF}" type="slidenum">
              <a:rPr lang="en-US" altLang="en-US">
                <a:solidFill>
                  <a:srgbClr val="000066"/>
                </a:solidFill>
              </a:rPr>
              <a:pPr eaLnBrk="1" hangingPunct="1"/>
              <a:t>16</a:t>
            </a:fld>
            <a:endParaRPr lang="en-US" altLang="en-US">
              <a:solidFill>
                <a:srgbClr val="000066"/>
              </a:solidFill>
            </a:endParaRPr>
          </a:p>
        </p:txBody>
      </p:sp>
      <p:sp>
        <p:nvSpPr>
          <p:cNvPr id="20483" name="Rectangle 2">
            <a:extLst>
              <a:ext uri="{FF2B5EF4-FFF2-40B4-BE49-F238E27FC236}">
                <a16:creationId xmlns:a16="http://schemas.microsoft.com/office/drawing/2014/main" id="{C67D9FCE-495E-0737-8677-A6C093D9E3E6}"/>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Sockets</a:t>
            </a:r>
          </a:p>
        </p:txBody>
      </p:sp>
      <p:graphicFrame>
        <p:nvGraphicFramePr>
          <p:cNvPr id="21507" name="Group 3">
            <a:extLst>
              <a:ext uri="{FF2B5EF4-FFF2-40B4-BE49-F238E27FC236}">
                <a16:creationId xmlns:a16="http://schemas.microsoft.com/office/drawing/2014/main" id="{C9018C21-1F9C-4B33-0827-CFEDF94A837B}"/>
              </a:ext>
            </a:extLst>
          </p:cNvPr>
          <p:cNvGraphicFramePr>
            <a:graphicFrameLocks noGrp="1"/>
          </p:cNvGraphicFramePr>
          <p:nvPr>
            <p:ph type="tbl" idx="1"/>
          </p:nvPr>
        </p:nvGraphicFramePr>
        <p:xfrm>
          <a:off x="2057400" y="1219200"/>
          <a:ext cx="8229600" cy="40386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038600">
                <a:tc>
                  <a:txBody>
                    <a:bodyPr/>
                    <a:lstStyle/>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0487" name="Picture 10">
            <a:extLst>
              <a:ext uri="{FF2B5EF4-FFF2-40B4-BE49-F238E27FC236}">
                <a16:creationId xmlns:a16="http://schemas.microsoft.com/office/drawing/2014/main" id="{16A25BCB-AC4D-B2CE-6599-866E36B6F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25" y="2419350"/>
            <a:ext cx="714375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11">
            <a:extLst>
              <a:ext uri="{FF2B5EF4-FFF2-40B4-BE49-F238E27FC236}">
                <a16:creationId xmlns:a16="http://schemas.microsoft.com/office/drawing/2014/main" id="{AD0E966D-1820-A378-E890-531B5ECDD610}"/>
              </a:ext>
            </a:extLst>
          </p:cNvPr>
          <p:cNvSpPr>
            <a:spLocks noChangeArrowheads="1"/>
          </p:cNvSpPr>
          <p:nvPr/>
        </p:nvSpPr>
        <p:spPr bwMode="auto">
          <a:xfrm>
            <a:off x="4572000" y="5791201"/>
            <a:ext cx="318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2. Sockets and ports</a:t>
            </a:r>
          </a:p>
        </p:txBody>
      </p:sp>
      <p:sp>
        <p:nvSpPr>
          <p:cNvPr id="20489" name="Footer Placeholder 3">
            <a:extLst>
              <a:ext uri="{FF2B5EF4-FFF2-40B4-BE49-F238E27FC236}">
                <a16:creationId xmlns:a16="http://schemas.microsoft.com/office/drawing/2014/main" id="{0CCCFFA8-78F2-A05C-540E-ABE1971DE9A5}"/>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
        <p:nvSpPr>
          <p:cNvPr id="3" name="TextBox 2">
            <a:extLst>
              <a:ext uri="{FF2B5EF4-FFF2-40B4-BE49-F238E27FC236}">
                <a16:creationId xmlns:a16="http://schemas.microsoft.com/office/drawing/2014/main" id="{70445C7E-5536-B284-E229-62B855082CB0}"/>
              </a:ext>
            </a:extLst>
          </p:cNvPr>
          <p:cNvSpPr txBox="1"/>
          <p:nvPr/>
        </p:nvSpPr>
        <p:spPr>
          <a:xfrm>
            <a:off x="3048828" y="3224455"/>
            <a:ext cx="6097656" cy="369332"/>
          </a:xfrm>
          <a:prstGeom prst="rect">
            <a:avLst/>
          </a:prstGeom>
          <a:noFill/>
        </p:spPr>
        <p:txBody>
          <a:bodyPr wrap="square">
            <a:spAutoFit/>
          </a:bodyPr>
          <a:lstStyle/>
          <a:p>
            <a:r>
              <a:rPr lang="en-US" sz="1800" b="0" i="0" dirty="0">
                <a:effectLst/>
                <a:latin typeface="Times New Roman" panose="02020603050405020304" pitchFamily="18" charset="0"/>
                <a:cs typeface="Times New Roman" panose="02020603050405020304" pitchFamily="18" charset="0"/>
              </a:rPr>
              <a:t>Pipes are a form of IPC</a:t>
            </a:r>
            <a:endParaRPr lang="en-US" dirty="0"/>
          </a:p>
        </p:txBody>
      </p:sp>
    </p:spTree>
    <p:extLst>
      <p:ext uri="{BB962C8B-B14F-4D97-AF65-F5344CB8AC3E}">
        <p14:creationId xmlns:p14="http://schemas.microsoft.com/office/powerpoint/2010/main" val="31226032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a:extLst>
              <a:ext uri="{FF2B5EF4-FFF2-40B4-BE49-F238E27FC236}">
                <a16:creationId xmlns:a16="http://schemas.microsoft.com/office/drawing/2014/main" id="{C9F0F071-42A3-59F4-6C1E-B0B851E9C76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D3A5E5-F75F-425B-9D58-CA462CFD9047}" type="slidenum">
              <a:rPr lang="en-US" altLang="en-US">
                <a:solidFill>
                  <a:srgbClr val="000066"/>
                </a:solidFill>
              </a:rPr>
              <a:pPr eaLnBrk="1" hangingPunct="1"/>
              <a:t>17</a:t>
            </a:fld>
            <a:endParaRPr lang="en-US" altLang="en-US">
              <a:solidFill>
                <a:srgbClr val="000066"/>
              </a:solidFill>
            </a:endParaRPr>
          </a:p>
        </p:txBody>
      </p:sp>
      <p:sp>
        <p:nvSpPr>
          <p:cNvPr id="21507" name="Rectangle 2">
            <a:extLst>
              <a:ext uri="{FF2B5EF4-FFF2-40B4-BE49-F238E27FC236}">
                <a16:creationId xmlns:a16="http://schemas.microsoft.com/office/drawing/2014/main" id="{71C3D2F3-299A-EA52-FD46-A19A8429F6C8}"/>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UDP Datagram Communication</a:t>
            </a:r>
          </a:p>
        </p:txBody>
      </p:sp>
      <p:graphicFrame>
        <p:nvGraphicFramePr>
          <p:cNvPr id="18455" name="Group 23">
            <a:extLst>
              <a:ext uri="{FF2B5EF4-FFF2-40B4-BE49-F238E27FC236}">
                <a16:creationId xmlns:a16="http://schemas.microsoft.com/office/drawing/2014/main" id="{F704F765-4646-5442-515D-A7BB4EFE2316}"/>
              </a:ext>
            </a:extLst>
          </p:cNvPr>
          <p:cNvGraphicFramePr>
            <a:graphicFrameLocks noGrp="1"/>
          </p:cNvGraphicFramePr>
          <p:nvPr>
            <p:ph type="tbl" idx="1"/>
          </p:nvPr>
        </p:nvGraphicFramePr>
        <p:xfrm>
          <a:off x="894733" y="1180225"/>
          <a:ext cx="10844982" cy="4953001"/>
        </p:xfrm>
        <a:graphic>
          <a:graphicData uri="http://schemas.openxmlformats.org/drawingml/2006/table">
            <a:tbl>
              <a:tblPr rtl="1"/>
              <a:tblGrid>
                <a:gridCol w="10844982">
                  <a:extLst>
                    <a:ext uri="{9D8B030D-6E8A-4147-A177-3AD203B41FA5}">
                      <a16:colId xmlns:a16="http://schemas.microsoft.com/office/drawing/2014/main" val="20000"/>
                    </a:ext>
                  </a:extLst>
                </a:gridCol>
              </a:tblGrid>
              <a:tr h="4953001">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700" b="0" i="0" u="none" strike="noStrike" cap="none" normalizeH="0" baseline="0" dirty="0">
                          <a:ln>
                            <a:noFill/>
                          </a:ln>
                          <a:solidFill>
                            <a:srgbClr val="A50021"/>
                          </a:solidFill>
                          <a:effectLst/>
                          <a:latin typeface="Arial" pitchFamily="34" charset="0"/>
                          <a:cs typeface="Arial" pitchFamily="34" charset="0"/>
                        </a:rPr>
                        <a:t>UDP datagram properties</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700" b="0" i="0" u="none" strike="noStrike" cap="none" normalizeH="0" baseline="0" dirty="0">
                          <a:ln>
                            <a:noFill/>
                          </a:ln>
                          <a:solidFill>
                            <a:srgbClr val="000000"/>
                          </a:solidFill>
                          <a:effectLst/>
                          <a:latin typeface="Arial" pitchFamily="34" charset="0"/>
                          <a:cs typeface="Arial" pitchFamily="34" charset="0"/>
                        </a:rPr>
                        <a:t>No guarantee of order preservation</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700" b="0" i="0" u="none" strike="noStrike" cap="none" normalizeH="0" baseline="0" dirty="0">
                          <a:ln>
                            <a:noFill/>
                          </a:ln>
                          <a:solidFill>
                            <a:srgbClr val="000000"/>
                          </a:solidFill>
                          <a:effectLst/>
                          <a:latin typeface="Arial" pitchFamily="34" charset="0"/>
                          <a:cs typeface="Arial" pitchFamily="34" charset="0"/>
                        </a:rPr>
                        <a:t>Message loss and duplications are possible</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700" b="0" i="0" u="none" strike="noStrike" cap="none" normalizeH="0" baseline="0" dirty="0">
                          <a:ln>
                            <a:noFill/>
                          </a:ln>
                          <a:solidFill>
                            <a:srgbClr val="A50021"/>
                          </a:solidFill>
                          <a:effectLst/>
                          <a:latin typeface="Arial" pitchFamily="34" charset="0"/>
                          <a:cs typeface="Arial" pitchFamily="34" charset="0"/>
                        </a:rPr>
                        <a:t>Necessary steps</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700" b="0" i="0" u="none" strike="noStrike" cap="none" normalizeH="0" baseline="0" dirty="0">
                          <a:ln>
                            <a:noFill/>
                          </a:ln>
                          <a:solidFill>
                            <a:srgbClr val="990099"/>
                          </a:solidFill>
                          <a:effectLst/>
                          <a:latin typeface="Arial" pitchFamily="34" charset="0"/>
                          <a:cs typeface="Arial" pitchFamily="34" charset="0"/>
                        </a:rPr>
                        <a:t>Creating</a:t>
                      </a:r>
                      <a:r>
                        <a:rPr kumimoji="0" lang="en-US" sz="2700" b="0" i="0" u="none" strike="noStrike" cap="none" normalizeH="0" baseline="0" dirty="0">
                          <a:ln>
                            <a:noFill/>
                          </a:ln>
                          <a:solidFill>
                            <a:schemeClr val="tx1"/>
                          </a:solidFill>
                          <a:effectLst/>
                          <a:latin typeface="Arial" pitchFamily="34" charset="0"/>
                          <a:cs typeface="Arial" pitchFamily="34" charset="0"/>
                        </a:rPr>
                        <a:t> a socket</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700" b="0" i="0" u="none" strike="noStrike" cap="none" normalizeH="0" baseline="0" dirty="0">
                          <a:ln>
                            <a:noFill/>
                          </a:ln>
                          <a:solidFill>
                            <a:srgbClr val="990099"/>
                          </a:solidFill>
                          <a:effectLst/>
                          <a:latin typeface="Arial" pitchFamily="34" charset="0"/>
                          <a:cs typeface="Arial" pitchFamily="34" charset="0"/>
                        </a:rPr>
                        <a:t>Binding</a:t>
                      </a:r>
                      <a:r>
                        <a:rPr kumimoji="0" lang="en-US" sz="2700" b="0" i="0" u="none" strike="noStrike" cap="none" normalizeH="0" baseline="0" dirty="0">
                          <a:ln>
                            <a:noFill/>
                          </a:ln>
                          <a:solidFill>
                            <a:schemeClr val="tx1"/>
                          </a:solidFill>
                          <a:effectLst/>
                          <a:latin typeface="Arial" pitchFamily="34" charset="0"/>
                          <a:cs typeface="Arial" pitchFamily="34" charset="0"/>
                        </a:rPr>
                        <a:t> a</a:t>
                      </a:r>
                      <a:r>
                        <a:rPr kumimoji="0" lang="en-US" sz="2700" b="0" i="0" u="none" strike="noStrike" cap="none" normalizeH="0" baseline="0" dirty="0">
                          <a:ln>
                            <a:noFill/>
                          </a:ln>
                          <a:solidFill>
                            <a:srgbClr val="CD0000"/>
                          </a:solidFill>
                          <a:effectLst/>
                          <a:latin typeface="Arial" pitchFamily="34" charset="0"/>
                          <a:cs typeface="Arial" pitchFamily="34" charset="0"/>
                        </a:rPr>
                        <a:t> </a:t>
                      </a:r>
                      <a:r>
                        <a:rPr kumimoji="0" lang="en-US" sz="2700" b="0" i="0" u="none" strike="noStrike" cap="none" normalizeH="0" baseline="0" dirty="0">
                          <a:ln>
                            <a:noFill/>
                          </a:ln>
                          <a:solidFill>
                            <a:srgbClr val="000000"/>
                          </a:solidFill>
                          <a:effectLst/>
                          <a:latin typeface="Arial" pitchFamily="34" charset="0"/>
                          <a:cs typeface="Arial" pitchFamily="34" charset="0"/>
                        </a:rPr>
                        <a:t>socket to a port and local Internet address</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700" b="0" i="0" u="none" strike="noStrike" cap="none" normalizeH="0" baseline="0" dirty="0">
                          <a:ln>
                            <a:noFill/>
                          </a:ln>
                          <a:solidFill>
                            <a:srgbClr val="000000"/>
                          </a:solidFill>
                          <a:effectLst/>
                          <a:latin typeface="Arial" pitchFamily="34" charset="0"/>
                          <a:cs typeface="Arial" pitchFamily="34" charset="0"/>
                        </a:rPr>
                        <a:t>A client binds to any free local port</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700" b="0" i="0" u="none" strike="noStrike" cap="none" normalizeH="0" baseline="0" dirty="0">
                          <a:ln>
                            <a:noFill/>
                          </a:ln>
                          <a:solidFill>
                            <a:srgbClr val="000000"/>
                          </a:solidFill>
                          <a:effectLst/>
                          <a:latin typeface="Arial" pitchFamily="34" charset="0"/>
                          <a:cs typeface="Arial" pitchFamily="34" charset="0"/>
                        </a:rPr>
                        <a:t>A server binds to a server port</a:t>
                      </a:r>
                    </a:p>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700" b="0" i="0" u="none" strike="noStrike" cap="none" normalizeH="0" baseline="0" dirty="0">
                          <a:ln>
                            <a:noFill/>
                          </a:ln>
                          <a:solidFill>
                            <a:srgbClr val="A50021"/>
                          </a:solidFill>
                          <a:effectLst/>
                          <a:latin typeface="Arial" pitchFamily="34" charset="0"/>
                          <a:cs typeface="Arial" pitchFamily="34" charset="0"/>
                        </a:rPr>
                        <a:t>Receive method</a:t>
                      </a:r>
                      <a:endParaRPr kumimoji="0" lang="en-US" sz="2700" b="0" i="0" u="none" strike="noStrike" cap="none" normalizeH="0" baseline="0" dirty="0">
                        <a:ln>
                          <a:noFill/>
                        </a:ln>
                        <a:solidFill>
                          <a:srgbClr val="000000"/>
                        </a:solidFill>
                        <a:effectLst/>
                        <a:latin typeface="Arial" pitchFamily="34" charset="0"/>
                        <a:cs typeface="Arial" pitchFamily="34" charset="0"/>
                      </a:endParaRP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700" b="0" i="0" u="none" strike="noStrike" cap="none" normalizeH="0" baseline="0" dirty="0">
                          <a:ln>
                            <a:noFill/>
                          </a:ln>
                          <a:solidFill>
                            <a:srgbClr val="000000"/>
                          </a:solidFill>
                          <a:effectLst/>
                          <a:latin typeface="Arial" pitchFamily="34" charset="0"/>
                          <a:cs typeface="Arial" pitchFamily="34" charset="0"/>
                        </a:rPr>
                        <a:t>It returns Internet address and port of sender, plus message.</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endParaRPr kumimoji="0" lang="en-US" sz="2400" b="0" i="0" u="none" strike="noStrike" cap="none" normalizeH="0" baseline="0" dirty="0">
                        <a:ln>
                          <a:noFill/>
                        </a:ln>
                        <a:solidFill>
                          <a:srgbClr val="000000"/>
                        </a:solidFill>
                        <a:effectLst/>
                        <a:latin typeface="Arial" pitchFamily="34" charset="0"/>
                        <a:cs typeface="Arial" pitchFamily="34" charset="0"/>
                      </a:endParaRPr>
                    </a:p>
                  </a:txBody>
                  <a:tcPr marT="45713" marB="45713"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1511" name="Footer Placeholder 3">
            <a:extLst>
              <a:ext uri="{FF2B5EF4-FFF2-40B4-BE49-F238E27FC236}">
                <a16:creationId xmlns:a16="http://schemas.microsoft.com/office/drawing/2014/main" id="{B3699690-C892-8EC9-DD75-D1D17C4840A8}"/>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232241174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a:extLst>
              <a:ext uri="{FF2B5EF4-FFF2-40B4-BE49-F238E27FC236}">
                <a16:creationId xmlns:a16="http://schemas.microsoft.com/office/drawing/2014/main" id="{BA94CB68-580B-FEE8-E38B-9BFBA30569D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7122E8-5BF1-4245-A175-CA1DF5CCDC2D}" type="slidenum">
              <a:rPr lang="en-US" altLang="en-US">
                <a:solidFill>
                  <a:srgbClr val="000066"/>
                </a:solidFill>
              </a:rPr>
              <a:pPr eaLnBrk="1" hangingPunct="1"/>
              <a:t>18</a:t>
            </a:fld>
            <a:endParaRPr lang="en-US" altLang="en-US">
              <a:solidFill>
                <a:srgbClr val="000066"/>
              </a:solidFill>
            </a:endParaRPr>
          </a:p>
        </p:txBody>
      </p:sp>
      <p:sp>
        <p:nvSpPr>
          <p:cNvPr id="23555" name="Rectangle 2">
            <a:extLst>
              <a:ext uri="{FF2B5EF4-FFF2-40B4-BE49-F238E27FC236}">
                <a16:creationId xmlns:a16="http://schemas.microsoft.com/office/drawing/2014/main" id="{AC219460-7826-9F9E-8A4E-D3A4A0240332}"/>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UDP Datagram Communication</a:t>
            </a:r>
          </a:p>
        </p:txBody>
      </p:sp>
      <p:graphicFrame>
        <p:nvGraphicFramePr>
          <p:cNvPr id="19481" name="Group 25">
            <a:extLst>
              <a:ext uri="{FF2B5EF4-FFF2-40B4-BE49-F238E27FC236}">
                <a16:creationId xmlns:a16="http://schemas.microsoft.com/office/drawing/2014/main" id="{FA2DFC03-5728-49B6-FA39-37795A441FB8}"/>
              </a:ext>
            </a:extLst>
          </p:cNvPr>
          <p:cNvGraphicFramePr>
            <a:graphicFrameLocks noGrp="1"/>
          </p:cNvGraphicFramePr>
          <p:nvPr>
            <p:ph type="tbl" idx="1"/>
          </p:nvPr>
        </p:nvGraphicFramePr>
        <p:xfrm>
          <a:off x="621890" y="1246981"/>
          <a:ext cx="10805652" cy="5248642"/>
        </p:xfrm>
        <a:graphic>
          <a:graphicData uri="http://schemas.openxmlformats.org/drawingml/2006/table">
            <a:tbl>
              <a:tblPr rtl="1"/>
              <a:tblGrid>
                <a:gridCol w="10805652">
                  <a:extLst>
                    <a:ext uri="{9D8B030D-6E8A-4147-A177-3AD203B41FA5}">
                      <a16:colId xmlns:a16="http://schemas.microsoft.com/office/drawing/2014/main" val="20000"/>
                    </a:ext>
                  </a:extLst>
                </a:gridCol>
              </a:tblGrid>
              <a:tr h="4364038">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1900" b="0" i="0" u="none" strike="noStrike" cap="none" normalizeH="0" baseline="0" dirty="0">
                          <a:ln>
                            <a:noFill/>
                          </a:ln>
                          <a:solidFill>
                            <a:schemeClr val="tx1"/>
                          </a:solidFill>
                          <a:effectLst/>
                          <a:latin typeface="Arial" pitchFamily="34" charset="0"/>
                          <a:cs typeface="Arial" pitchFamily="34" charset="0"/>
                        </a:rPr>
                        <a:t>Issues related to datagram communications are:</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1900" b="0" i="0" u="none" strike="noStrike" cap="none" normalizeH="0" baseline="0" dirty="0">
                          <a:ln>
                            <a:noFill/>
                          </a:ln>
                          <a:solidFill>
                            <a:srgbClr val="990099"/>
                          </a:solidFill>
                          <a:effectLst/>
                          <a:latin typeface="Arial" pitchFamily="34" charset="0"/>
                          <a:cs typeface="Arial" pitchFamily="34" charset="0"/>
                        </a:rPr>
                        <a:t>Message size</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IP allows for messages of up to 216 bytes.</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chemeClr val="tx1"/>
                          </a:solidFill>
                          <a:effectLst/>
                          <a:latin typeface="Arial" pitchFamily="34" charset="0"/>
                          <a:cs typeface="Arial" pitchFamily="34" charset="0"/>
                        </a:rPr>
                        <a:t>M</a:t>
                      </a:r>
                      <a:r>
                        <a:rPr kumimoji="0" lang="en-US" sz="1900" b="0" i="0" u="none" strike="noStrike" cap="none" normalizeH="0" baseline="0" dirty="0">
                          <a:ln>
                            <a:noFill/>
                          </a:ln>
                          <a:solidFill>
                            <a:srgbClr val="000000"/>
                          </a:solidFill>
                          <a:effectLst/>
                          <a:latin typeface="Arial" pitchFamily="34" charset="0"/>
                          <a:cs typeface="Arial" pitchFamily="34" charset="0"/>
                        </a:rPr>
                        <a:t>ost implementations restrict this to around 8k bytes.</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Any application requiring messages larger than the maximum must fragment.</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If arriving message is too big for array allocated to receive message content, truncation occurs.</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1900" b="0" i="0" u="none" strike="noStrike" cap="none" normalizeH="0" baseline="0" dirty="0">
                          <a:ln>
                            <a:noFill/>
                          </a:ln>
                          <a:solidFill>
                            <a:srgbClr val="990099"/>
                          </a:solidFill>
                          <a:effectLst/>
                          <a:latin typeface="Arial" pitchFamily="34" charset="0"/>
                          <a:cs typeface="Arial" pitchFamily="34" charset="0"/>
                        </a:rPr>
                        <a:t>Blocking</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Send: non-blocking</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1900" b="0" i="0" u="none" strike="noStrike" cap="none" normalizeH="0" baseline="0" dirty="0">
                          <a:ln>
                            <a:noFill/>
                          </a:ln>
                          <a:solidFill>
                            <a:schemeClr val="tx1"/>
                          </a:solidFill>
                          <a:effectLst/>
                          <a:latin typeface="Arial" pitchFamily="34" charset="0"/>
                          <a:cs typeface="Arial" pitchFamily="34" charset="0"/>
                        </a:rPr>
                        <a:t>upon arrival, message is placed in a queue for the socket that is bound to the destination port.</a:t>
                      </a:r>
                      <a:endParaRPr kumimoji="0" lang="en-US" sz="1900" b="0" i="0" u="none" strike="noStrike" cap="none" normalizeH="0" baseline="0" dirty="0">
                        <a:ln>
                          <a:noFill/>
                        </a:ln>
                        <a:solidFill>
                          <a:srgbClr val="000000"/>
                        </a:solidFill>
                        <a:effectLst/>
                        <a:latin typeface="Arial" pitchFamily="34" charset="0"/>
                        <a:cs typeface="Arial" pitchFamily="34" charset="0"/>
                      </a:endParaRP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Receive: blocking</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Pre-emption by timeout possible</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1900" b="0" i="0" u="none" strike="noStrike" cap="none" normalizeH="0" baseline="0" dirty="0">
                          <a:ln>
                            <a:noFill/>
                          </a:ln>
                          <a:solidFill>
                            <a:srgbClr val="000000"/>
                          </a:solidFill>
                          <a:effectLst/>
                          <a:latin typeface="Arial" pitchFamily="34" charset="0"/>
                          <a:cs typeface="Arial" pitchFamily="34" charset="0"/>
                        </a:rPr>
                        <a:t>If process wishes to continue while waiting for packet, use separate thread</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1900" b="0" i="0" u="none" strike="noStrike" cap="none" normalizeH="0" baseline="0" dirty="0">
                          <a:ln>
                            <a:noFill/>
                          </a:ln>
                          <a:solidFill>
                            <a:srgbClr val="990099"/>
                          </a:solidFill>
                          <a:effectLst/>
                          <a:latin typeface="Arial" pitchFamily="34" charset="0"/>
                          <a:cs typeface="Arial" pitchFamily="34" charset="0"/>
                        </a:rPr>
                        <a:t>Timeout</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1900" b="0" i="0" u="none" strike="noStrike" cap="none" normalizeH="0" baseline="0" dirty="0">
                          <a:ln>
                            <a:noFill/>
                          </a:ln>
                          <a:solidFill>
                            <a:srgbClr val="990099"/>
                          </a:solidFill>
                          <a:effectLst/>
                          <a:latin typeface="Arial" pitchFamily="34" charset="0"/>
                          <a:cs typeface="Arial" pitchFamily="34" charset="0"/>
                        </a:rPr>
                        <a:t>Receive from any</a:t>
                      </a:r>
                    </a:p>
                    <a:p>
                      <a:pPr marL="1714500" marR="0" lvl="2" indent="0" algn="l" defTabSz="914400" rtl="0" eaLnBrk="1" fontAlgn="base" latinLnBrk="0" hangingPunct="1">
                        <a:lnSpc>
                          <a:spcPct val="9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400" b="0" i="0" u="none" strike="noStrike" cap="none" normalizeH="0" baseline="0" dirty="0">
                        <a:ln>
                          <a:noFill/>
                        </a:ln>
                        <a:solidFill>
                          <a:schemeClr val="tx1"/>
                        </a:solidFill>
                        <a:effectLst/>
                        <a:latin typeface="Arial" pitchFamily="34" charset="0"/>
                        <a:cs typeface="Arial" pitchFamily="34" charset="0"/>
                      </a:endParaRPr>
                    </a:p>
                  </a:txBody>
                  <a:tcPr marT="45713" marB="45713"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3559" name="Footer Placeholder 3">
            <a:extLst>
              <a:ext uri="{FF2B5EF4-FFF2-40B4-BE49-F238E27FC236}">
                <a16:creationId xmlns:a16="http://schemas.microsoft.com/office/drawing/2014/main" id="{839F6D2F-B6BD-87F7-83F0-1E95CDA7AC25}"/>
              </a:ext>
            </a:extLst>
          </p:cNvPr>
          <p:cNvSpPr>
            <a:spLocks noGrp="1"/>
          </p:cNvSpPr>
          <p:nvPr/>
        </p:nvSpPr>
        <p:spPr bwMode="auto">
          <a:xfrm>
            <a:off x="1981200" y="6300786"/>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dirty="0" err="1">
                <a:solidFill>
                  <a:srgbClr val="000066"/>
                </a:solidFill>
              </a:rPr>
              <a:t>Couloris,Dollimore</a:t>
            </a:r>
            <a:r>
              <a:rPr lang="en-US" altLang="en-US" sz="1000" b="1" i="1" dirty="0">
                <a:solidFill>
                  <a:srgbClr val="000066"/>
                </a:solidFill>
              </a:rPr>
              <a:t> and </a:t>
            </a:r>
            <a:r>
              <a:rPr lang="en-US" altLang="en-US" sz="1000" b="1" i="1" dirty="0" err="1">
                <a:solidFill>
                  <a:srgbClr val="000066"/>
                </a:solidFill>
              </a:rPr>
              <a:t>Kindberg</a:t>
            </a:r>
            <a:r>
              <a:rPr lang="en-US" altLang="en-US" sz="1000" b="1" i="1" dirty="0">
                <a:solidFill>
                  <a:srgbClr val="000066"/>
                </a:solidFill>
              </a:rPr>
              <a:t>  Distributed Systems: Concepts &amp; Design  </a:t>
            </a:r>
            <a:r>
              <a:rPr lang="en-US" altLang="en-US" sz="1000" b="1" i="1" dirty="0" err="1">
                <a:solidFill>
                  <a:srgbClr val="000066"/>
                </a:solidFill>
              </a:rPr>
              <a:t>Edn</a:t>
            </a:r>
            <a:r>
              <a:rPr lang="en-US" altLang="en-US" sz="1000" b="1" i="1" dirty="0">
                <a:solidFill>
                  <a:srgbClr val="000066"/>
                </a:solidFill>
              </a:rPr>
              <a:t>. 4 , Pearson Education 2005</a:t>
            </a:r>
            <a:endParaRPr lang="en-GB" altLang="en-US" sz="1000" b="1" i="1" dirty="0">
              <a:solidFill>
                <a:srgbClr val="000066"/>
              </a:solidFill>
            </a:endParaRPr>
          </a:p>
        </p:txBody>
      </p:sp>
    </p:spTree>
    <p:extLst>
      <p:ext uri="{BB962C8B-B14F-4D97-AF65-F5344CB8AC3E}">
        <p14:creationId xmlns:p14="http://schemas.microsoft.com/office/powerpoint/2010/main" val="3591886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15E384EE-801E-12F0-427D-F08A9B7D0A1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CDBDDB-AE53-46C0-95D9-3C46BB383C9D}" type="slidenum">
              <a:rPr lang="en-US" altLang="en-US">
                <a:solidFill>
                  <a:srgbClr val="000066"/>
                </a:solidFill>
              </a:rPr>
              <a:pPr eaLnBrk="1" hangingPunct="1"/>
              <a:t>19</a:t>
            </a:fld>
            <a:endParaRPr lang="en-US" altLang="en-US">
              <a:solidFill>
                <a:srgbClr val="000066"/>
              </a:solidFill>
            </a:endParaRPr>
          </a:p>
        </p:txBody>
      </p:sp>
      <p:sp>
        <p:nvSpPr>
          <p:cNvPr id="26627" name="Rectangle 2">
            <a:extLst>
              <a:ext uri="{FF2B5EF4-FFF2-40B4-BE49-F238E27FC236}">
                <a16:creationId xmlns:a16="http://schemas.microsoft.com/office/drawing/2014/main" id="{451A61D0-B64A-746B-508C-DA4ABDC36BF2}"/>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UDP Datagram Communication</a:t>
            </a:r>
          </a:p>
        </p:txBody>
      </p:sp>
      <p:graphicFrame>
        <p:nvGraphicFramePr>
          <p:cNvPr id="20497" name="Group 17">
            <a:extLst>
              <a:ext uri="{FF2B5EF4-FFF2-40B4-BE49-F238E27FC236}">
                <a16:creationId xmlns:a16="http://schemas.microsoft.com/office/drawing/2014/main" id="{900173B0-0170-69AB-3C57-3884F4D9F9C0}"/>
              </a:ext>
            </a:extLst>
          </p:cNvPr>
          <p:cNvGraphicFramePr>
            <a:graphicFrameLocks noGrp="1"/>
          </p:cNvGraphicFramePr>
          <p:nvPr>
            <p:ph type="tbl" idx="1"/>
          </p:nvPr>
        </p:nvGraphicFramePr>
        <p:xfrm>
          <a:off x="1755060" y="1297858"/>
          <a:ext cx="9446341" cy="1986116"/>
        </p:xfrm>
        <a:graphic>
          <a:graphicData uri="http://schemas.openxmlformats.org/drawingml/2006/table">
            <a:tbl>
              <a:tblPr rtl="1"/>
              <a:tblGrid>
                <a:gridCol w="9446341">
                  <a:extLst>
                    <a:ext uri="{9D8B030D-6E8A-4147-A177-3AD203B41FA5}">
                      <a16:colId xmlns:a16="http://schemas.microsoft.com/office/drawing/2014/main" val="20000"/>
                    </a:ext>
                  </a:extLst>
                </a:gridCol>
              </a:tblGrid>
              <a:tr h="1986116">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UDP datagrams suffer from following failures:</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Omission failure</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Messages may be dropped occasionally, </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chemeClr val="tx1"/>
                          </a:solidFill>
                          <a:effectLst/>
                          <a:latin typeface="Arial" pitchFamily="34" charset="0"/>
                          <a:cs typeface="Arial" pitchFamily="34" charset="0"/>
                        </a:rPr>
                        <a:t>Ordering</a:t>
                      </a:r>
                    </a:p>
                  </a:txBody>
                  <a:tcPr marT="45732" marB="45732"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6631" name="Footer Placeholder 3">
            <a:extLst>
              <a:ext uri="{FF2B5EF4-FFF2-40B4-BE49-F238E27FC236}">
                <a16:creationId xmlns:a16="http://schemas.microsoft.com/office/drawing/2014/main" id="{52E22CFD-C101-2467-4AEE-DA3398AA2C63}"/>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281469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a:extLst>
              <a:ext uri="{FF2B5EF4-FFF2-40B4-BE49-F238E27FC236}">
                <a16:creationId xmlns:a16="http://schemas.microsoft.com/office/drawing/2014/main" id="{C753B88F-AD3D-CB4A-4869-20F8B47BA2D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0458639-EB08-4D3F-8E95-296C1A4C0A56}" type="slidenum">
              <a:rPr lang="en-US" altLang="en-US">
                <a:solidFill>
                  <a:srgbClr val="000066"/>
                </a:solidFill>
              </a:rPr>
              <a:pPr eaLnBrk="1" hangingPunct="1"/>
              <a:t>20</a:t>
            </a:fld>
            <a:endParaRPr lang="en-US" altLang="en-US">
              <a:solidFill>
                <a:srgbClr val="000066"/>
              </a:solidFill>
            </a:endParaRPr>
          </a:p>
        </p:txBody>
      </p:sp>
      <p:sp>
        <p:nvSpPr>
          <p:cNvPr id="27651" name="Rectangle 2">
            <a:extLst>
              <a:ext uri="{FF2B5EF4-FFF2-40B4-BE49-F238E27FC236}">
                <a16:creationId xmlns:a16="http://schemas.microsoft.com/office/drawing/2014/main" id="{8CABD313-1A92-C9F1-BC72-17FE6CC6BA63}"/>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Java API for UDP Datagrams</a:t>
            </a:r>
          </a:p>
        </p:txBody>
      </p:sp>
      <p:graphicFrame>
        <p:nvGraphicFramePr>
          <p:cNvPr id="31768" name="Group 24">
            <a:extLst>
              <a:ext uri="{FF2B5EF4-FFF2-40B4-BE49-F238E27FC236}">
                <a16:creationId xmlns:a16="http://schemas.microsoft.com/office/drawing/2014/main" id="{097019E7-3AAF-8610-D03E-C3842A304A82}"/>
              </a:ext>
            </a:extLst>
          </p:cNvPr>
          <p:cNvGraphicFramePr>
            <a:graphicFrameLocks noGrp="1"/>
          </p:cNvGraphicFramePr>
          <p:nvPr>
            <p:ph type="tbl" idx="1"/>
          </p:nvPr>
        </p:nvGraphicFramePr>
        <p:xfrm>
          <a:off x="1828800" y="1219200"/>
          <a:ext cx="8686800" cy="5029200"/>
        </p:xfrm>
        <a:graphic>
          <a:graphicData uri="http://schemas.openxmlformats.org/drawingml/2006/table">
            <a:tbl>
              <a:tblPr rtl="1"/>
              <a:tblGrid>
                <a:gridCol w="8686800">
                  <a:extLst>
                    <a:ext uri="{9D8B030D-6E8A-4147-A177-3AD203B41FA5}">
                      <a16:colId xmlns:a16="http://schemas.microsoft.com/office/drawing/2014/main" val="20000"/>
                    </a:ext>
                  </a:extLst>
                </a:gridCol>
              </a:tblGrid>
              <a:tr h="5029200">
                <a:tc>
                  <a:txBody>
                    <a:bodyPr/>
                    <a:lstStyle/>
                    <a:p>
                      <a:pPr marL="338138" marR="0" lvl="0" indent="-338138" algn="l" defTabSz="914400" rtl="0" eaLnBrk="1" fontAlgn="base" latinLnBrk="0" hangingPunct="1">
                        <a:lnSpc>
                          <a:spcPct val="9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The Java API provides datagram communication by two classes:</a:t>
                      </a:r>
                    </a:p>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err="1">
                          <a:ln>
                            <a:noFill/>
                          </a:ln>
                          <a:solidFill>
                            <a:srgbClr val="990099"/>
                          </a:solidFill>
                          <a:effectLst/>
                          <a:latin typeface="Courier" charset="0"/>
                          <a:ea typeface="宋体" charset="0"/>
                          <a:cs typeface="Courier" charset="0"/>
                        </a:rPr>
                        <a:t>DatagramPacket</a:t>
                      </a:r>
                      <a:r>
                        <a:rPr kumimoji="0" lang="en-US" sz="2800" b="0" i="0" u="none" strike="noStrike" cap="none" normalizeH="0" baseline="0" dirty="0">
                          <a:ln>
                            <a:noFill/>
                          </a:ln>
                          <a:solidFill>
                            <a:srgbClr val="990099"/>
                          </a:solidFill>
                          <a:effectLst/>
                          <a:latin typeface="Courier" charset="0"/>
                          <a:ea typeface="宋体" charset="0"/>
                          <a:cs typeface="Courier" charset="0"/>
                        </a:rPr>
                        <a:t> </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Courier" charset="0"/>
                          <a:ea typeface="宋体" charset="0"/>
                          <a:cs typeface="Courier" charset="0"/>
                        </a:rPr>
                        <a:t>It provides a constructor to make an </a:t>
                      </a:r>
                      <a:r>
                        <a:rPr kumimoji="0" lang="en-US" sz="2400" b="0" i="0" u="none" strike="noStrike" cap="none" normalizeH="0" baseline="0" dirty="0">
                          <a:ln>
                            <a:noFill/>
                          </a:ln>
                          <a:solidFill>
                            <a:schemeClr val="tx1"/>
                          </a:solidFill>
                          <a:effectLst/>
                          <a:latin typeface="Arial" pitchFamily="34" charset="0"/>
                          <a:ea typeface="宋体" charset="0"/>
                          <a:cs typeface="Courier" charset="0"/>
                        </a:rPr>
                        <a:t>array of bytes comprising:</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ea typeface="宋体" charset="0"/>
                          <a:cs typeface="Courier" charset="0"/>
                        </a:rPr>
                        <a:t>Message content </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ea typeface="宋体" charset="0"/>
                          <a:cs typeface="Courier" charset="0"/>
                        </a:rPr>
                        <a:t>Length of message</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ea typeface="宋体" charset="0"/>
                          <a:cs typeface="Courier" charset="0"/>
                        </a:rPr>
                        <a:t>Internet address </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ea typeface="宋体" charset="0"/>
                          <a:cs typeface="Courier" charset="0"/>
                        </a:rPr>
                        <a:t>Local port number </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ea typeface="宋体" charset="0"/>
                          <a:cs typeface="Courier" charset="0"/>
                        </a:rPr>
                        <a:t>It provides another similar constructor for receiving a message.</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7655" name="Rectangle 25">
            <a:extLst>
              <a:ext uri="{FF2B5EF4-FFF2-40B4-BE49-F238E27FC236}">
                <a16:creationId xmlns:a16="http://schemas.microsoft.com/office/drawing/2014/main" id="{862A69B1-1B99-79FB-19BE-4FC3D71438B5}"/>
              </a:ext>
            </a:extLst>
          </p:cNvPr>
          <p:cNvSpPr>
            <a:spLocks noChangeArrowheads="1"/>
          </p:cNvSpPr>
          <p:nvPr/>
        </p:nvSpPr>
        <p:spPr bwMode="auto">
          <a:xfrm>
            <a:off x="1905000" y="5638800"/>
            <a:ext cx="8534400" cy="533400"/>
          </a:xfrm>
          <a:prstGeom prst="rect">
            <a:avLst/>
          </a:prstGeom>
          <a:solidFill>
            <a:srgbClr val="CCFFFF"/>
          </a:solidFill>
          <a:ln w="12700" algn="ctr">
            <a:solidFill>
              <a:schemeClr val="tx1"/>
            </a:solidFill>
            <a:miter lim="800000"/>
            <a:headEnd/>
            <a:tailEnd/>
          </a:ln>
        </p:spPr>
        <p:txBody>
          <a:bodyPr wrap="none" lIns="90488" tIns="44450" rIns="90488" bIns="44450" anchor="ct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buClr>
                <a:schemeClr val="accent2"/>
              </a:buClr>
              <a:buSzPct val="60000"/>
              <a:buFont typeface="Wingdings" panose="05000000000000000000" pitchFamily="2" charset="2"/>
              <a:buNone/>
            </a:pPr>
            <a:r>
              <a:rPr lang="en-US" altLang="en-US" sz="1600">
                <a:solidFill>
                  <a:srgbClr val="0000FF"/>
                </a:solidFill>
              </a:rPr>
              <a:t>array of bytes containing message | length of message| Internet address | port number|</a:t>
            </a:r>
          </a:p>
        </p:txBody>
      </p:sp>
      <p:sp>
        <p:nvSpPr>
          <p:cNvPr id="27656" name="Footer Placeholder 3">
            <a:extLst>
              <a:ext uri="{FF2B5EF4-FFF2-40B4-BE49-F238E27FC236}">
                <a16:creationId xmlns:a16="http://schemas.microsoft.com/office/drawing/2014/main" id="{D6FFAE2A-ED76-902A-B125-8F90CAB7BA87}"/>
              </a:ext>
            </a:extLst>
          </p:cNvPr>
          <p:cNvSpPr>
            <a:spLocks noGrp="1"/>
          </p:cNvSpPr>
          <p:nvPr/>
        </p:nvSpPr>
        <p:spPr bwMode="auto">
          <a:xfrm>
            <a:off x="1981200" y="6384926"/>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25779077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725C66BF-074D-B32A-9F20-25B63EE63F4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A429EF-612B-41CA-8EFE-828E03E5DD74}" type="slidenum">
              <a:rPr lang="en-US" altLang="en-US">
                <a:solidFill>
                  <a:srgbClr val="000066"/>
                </a:solidFill>
              </a:rPr>
              <a:pPr eaLnBrk="1" hangingPunct="1"/>
              <a:t>21</a:t>
            </a:fld>
            <a:endParaRPr lang="en-US" altLang="en-US">
              <a:solidFill>
                <a:srgbClr val="000066"/>
              </a:solidFill>
            </a:endParaRPr>
          </a:p>
        </p:txBody>
      </p:sp>
      <p:sp>
        <p:nvSpPr>
          <p:cNvPr id="28675" name="Rectangle 2">
            <a:extLst>
              <a:ext uri="{FF2B5EF4-FFF2-40B4-BE49-F238E27FC236}">
                <a16:creationId xmlns:a16="http://schemas.microsoft.com/office/drawing/2014/main" id="{7C7B842B-F847-301D-CC2E-5D4B381C613B}"/>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dirty="0">
                <a:solidFill>
                  <a:srgbClr val="669900"/>
                </a:solidFill>
              </a:rPr>
              <a:t>Java API for UDP Datagrams</a:t>
            </a:r>
          </a:p>
        </p:txBody>
      </p:sp>
      <p:graphicFrame>
        <p:nvGraphicFramePr>
          <p:cNvPr id="32799" name="Group 31">
            <a:extLst>
              <a:ext uri="{FF2B5EF4-FFF2-40B4-BE49-F238E27FC236}">
                <a16:creationId xmlns:a16="http://schemas.microsoft.com/office/drawing/2014/main" id="{473C979A-A0EB-041E-6D93-713AC3E4F013}"/>
              </a:ext>
            </a:extLst>
          </p:cNvPr>
          <p:cNvGraphicFramePr>
            <a:graphicFrameLocks noGrp="1"/>
          </p:cNvGraphicFramePr>
          <p:nvPr>
            <p:ph type="tbl" idx="1"/>
          </p:nvPr>
        </p:nvGraphicFramePr>
        <p:xfrm>
          <a:off x="825909" y="1219200"/>
          <a:ext cx="10491019" cy="5006340"/>
        </p:xfrm>
        <a:graphic>
          <a:graphicData uri="http://schemas.openxmlformats.org/drawingml/2006/table">
            <a:tbl>
              <a:tblPr rtl="1"/>
              <a:tblGrid>
                <a:gridCol w="10491019">
                  <a:extLst>
                    <a:ext uri="{9D8B030D-6E8A-4147-A177-3AD203B41FA5}">
                      <a16:colId xmlns:a16="http://schemas.microsoft.com/office/drawing/2014/main" val="20000"/>
                    </a:ext>
                  </a:extLst>
                </a:gridCol>
              </a:tblGrid>
              <a:tr h="4719484">
                <a:tc>
                  <a:txBody>
                    <a:bodyPr/>
                    <a:lstStyle/>
                    <a:p>
                      <a:pPr marL="1257300" marR="0" lvl="1" indent="-342900" algn="l" defTabSz="914400" rtl="0" eaLnBrk="1" fontAlgn="base" latinLnBrk="0" hangingPunct="1">
                        <a:lnSpc>
                          <a:spcPct val="9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err="1">
                          <a:ln>
                            <a:noFill/>
                          </a:ln>
                          <a:solidFill>
                            <a:srgbClr val="990099"/>
                          </a:solidFill>
                          <a:effectLst/>
                          <a:latin typeface="Courier" charset="0"/>
                          <a:ea typeface="宋体" charset="0"/>
                          <a:cs typeface="Courier" charset="0"/>
                        </a:rPr>
                        <a:t>DatagramSocket</a:t>
                      </a:r>
                      <a:r>
                        <a:rPr kumimoji="0" lang="en-US" sz="2800" b="0" i="0" u="none" strike="noStrike" cap="none" normalizeH="0" baseline="0" dirty="0">
                          <a:ln>
                            <a:noFill/>
                          </a:ln>
                          <a:solidFill>
                            <a:srgbClr val="990099"/>
                          </a:solidFill>
                          <a:effectLst/>
                          <a:latin typeface="Courier" charset="0"/>
                          <a:ea typeface="宋体" charset="0"/>
                          <a:cs typeface="Courier" charset="0"/>
                        </a:rPr>
                        <a:t> </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Courier" charset="0"/>
                          <a:ea typeface="宋体" charset="0"/>
                          <a:cs typeface="Courier" charset="0"/>
                        </a:rPr>
                        <a:t>This </a:t>
                      </a:r>
                      <a:r>
                        <a:rPr kumimoji="0" lang="en-US" sz="2400" b="0" i="0" u="none" strike="noStrike" cap="none" normalizeH="0" baseline="0" dirty="0">
                          <a:ln>
                            <a:noFill/>
                          </a:ln>
                          <a:solidFill>
                            <a:schemeClr val="tx1"/>
                          </a:solidFill>
                          <a:effectLst/>
                          <a:latin typeface="Arial" pitchFamily="34" charset="0"/>
                          <a:ea typeface="宋体" charset="0"/>
                          <a:cs typeface="Courier" charset="0"/>
                        </a:rPr>
                        <a:t>class supports  sockets for sending and receiving UDP datagram.</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ea typeface="宋体" charset="0"/>
                          <a:cs typeface="Courier" charset="0"/>
                        </a:rPr>
                        <a:t>It provides a constructor with port number as argument.</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ea typeface="宋体" charset="0"/>
                          <a:cs typeface="Courier" charset="0"/>
                        </a:rPr>
                        <a:t>No-argument constructor is used to choose a free local port.</a:t>
                      </a:r>
                    </a:p>
                    <a:p>
                      <a:pPr marL="2057400" marR="0" lvl="2" indent="-342900" algn="l" defTabSz="914400" rtl="0" eaLnBrk="1" fontAlgn="base" latinLnBrk="0" hangingPunct="1">
                        <a:lnSpc>
                          <a:spcPct val="9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err="1">
                          <a:ln>
                            <a:noFill/>
                          </a:ln>
                          <a:solidFill>
                            <a:srgbClr val="000000"/>
                          </a:solidFill>
                          <a:effectLst/>
                          <a:latin typeface="Arial" pitchFamily="34" charset="0"/>
                          <a:ea typeface="宋体" charset="0"/>
                          <a:cs typeface="Courier" charset="0"/>
                        </a:rPr>
                        <a:t>DatagramSocket</a:t>
                      </a:r>
                      <a:r>
                        <a:rPr kumimoji="0" lang="en-US" sz="2400" b="0" i="0" u="none" strike="noStrike" cap="none" normalizeH="0" baseline="0" dirty="0">
                          <a:ln>
                            <a:noFill/>
                          </a:ln>
                          <a:solidFill>
                            <a:srgbClr val="000000"/>
                          </a:solidFill>
                          <a:effectLst/>
                          <a:latin typeface="Arial" pitchFamily="34" charset="0"/>
                          <a:ea typeface="宋体" charset="0"/>
                          <a:cs typeface="Courier" charset="0"/>
                        </a:rPr>
                        <a:t> methods are:</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Courier" charset="0"/>
                          <a:ea typeface="宋体" charset="0"/>
                          <a:cs typeface="Courier" charset="0"/>
                        </a:rPr>
                        <a:t>send </a:t>
                      </a:r>
                      <a:r>
                        <a:rPr kumimoji="0" lang="en-US" sz="2000" b="0" i="0" u="none" strike="noStrike" cap="none" normalizeH="0" baseline="0" dirty="0">
                          <a:ln>
                            <a:noFill/>
                          </a:ln>
                          <a:solidFill>
                            <a:schemeClr val="tx1"/>
                          </a:solidFill>
                          <a:effectLst/>
                          <a:latin typeface="Arial" pitchFamily="34" charset="0"/>
                          <a:ea typeface="宋体" charset="0"/>
                          <a:cs typeface="Courier" charset="0"/>
                        </a:rPr>
                        <a:t>and </a:t>
                      </a:r>
                      <a:r>
                        <a:rPr kumimoji="0" lang="en-US" sz="2000" b="0" i="0" u="none" strike="noStrike" cap="none" normalizeH="0" baseline="0" dirty="0">
                          <a:ln>
                            <a:noFill/>
                          </a:ln>
                          <a:solidFill>
                            <a:schemeClr val="tx1"/>
                          </a:solidFill>
                          <a:effectLst/>
                          <a:latin typeface="Courier" charset="0"/>
                          <a:ea typeface="宋体" charset="0"/>
                          <a:cs typeface="Courier" charset="0"/>
                        </a:rPr>
                        <a:t>receive</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err="1">
                          <a:ln>
                            <a:noFill/>
                          </a:ln>
                          <a:solidFill>
                            <a:schemeClr val="tx1"/>
                          </a:solidFill>
                          <a:effectLst/>
                          <a:latin typeface="Courier" charset="0"/>
                          <a:ea typeface="宋体" charset="0"/>
                          <a:cs typeface="Courier" charset="0"/>
                        </a:rPr>
                        <a:t>setSoTimeout</a:t>
                      </a:r>
                      <a:endParaRPr kumimoji="0" lang="en-US" sz="2000" b="0" i="0" u="none" strike="noStrike" cap="none" normalizeH="0" baseline="0" dirty="0">
                        <a:ln>
                          <a:noFill/>
                        </a:ln>
                        <a:solidFill>
                          <a:schemeClr val="tx1"/>
                        </a:solidFill>
                        <a:effectLst/>
                        <a:latin typeface="Courier" charset="0"/>
                        <a:ea typeface="宋体" charset="0"/>
                        <a:cs typeface="Courier" charset="0"/>
                      </a:endParaRP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Courier" charset="0"/>
                          <a:ea typeface="宋体" charset="0"/>
                          <a:cs typeface="Courier" charset="0"/>
                        </a:rPr>
                        <a:t>Connect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Example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 The process creates a socket, sends a message to a server at port 6789 and waits to receive a reply.</a:t>
                      </a:r>
                    </a:p>
                    <a:p>
                      <a:pPr marL="2570163" marR="0" lvl="3" indent="-334963" algn="l" defTabSz="914400" rtl="0" eaLnBrk="1" fontAlgn="base" latinLnBrk="0" hangingPunct="1">
                        <a:lnSpc>
                          <a:spcPct val="90000"/>
                        </a:lnSpc>
                        <a:spcBef>
                          <a:spcPct val="20000"/>
                        </a:spcBef>
                        <a:spcAft>
                          <a:spcPct val="0"/>
                        </a:spcAft>
                        <a:buClrTx/>
                        <a:buSzTx/>
                        <a:buFontTx/>
                        <a:buChar char="•"/>
                        <a:tabLst>
                          <a:tab pos="969963" algn="l"/>
                          <a:tab pos="1082675" algn="l"/>
                          <a:tab pos="1485900" algn="l"/>
                          <a:tab pos="1600200" algn="l"/>
                        </a:tabLst>
                      </a:pPr>
                      <a:endParaRPr kumimoji="0" lang="en-US" sz="2000" b="0" i="0" u="none" strike="noStrike" cap="none" normalizeH="0" baseline="0" dirty="0">
                        <a:ln>
                          <a:noFill/>
                        </a:ln>
                        <a:solidFill>
                          <a:schemeClr val="tx1"/>
                        </a:solidFill>
                        <a:effectLst/>
                        <a:latin typeface="Courier" charset="0"/>
                        <a:ea typeface="宋体" charset="0"/>
                        <a:cs typeface="Courier"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8679" name="Footer Placeholder 3">
            <a:extLst>
              <a:ext uri="{FF2B5EF4-FFF2-40B4-BE49-F238E27FC236}">
                <a16:creationId xmlns:a16="http://schemas.microsoft.com/office/drawing/2014/main" id="{C0E9BD64-10CC-094B-469B-9E2ACDA7CE81}"/>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25142217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a:extLst>
              <a:ext uri="{FF2B5EF4-FFF2-40B4-BE49-F238E27FC236}">
                <a16:creationId xmlns:a16="http://schemas.microsoft.com/office/drawing/2014/main" id="{03DC0396-C534-8F51-4ADE-CBCA99E15E9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0E61A1-C993-4BE8-B5E3-E3171CB20C5E}" type="slidenum">
              <a:rPr lang="en-US" altLang="en-US">
                <a:solidFill>
                  <a:srgbClr val="000066"/>
                </a:solidFill>
              </a:rPr>
              <a:pPr eaLnBrk="1" hangingPunct="1"/>
              <a:t>22</a:t>
            </a:fld>
            <a:endParaRPr lang="en-US" altLang="en-US">
              <a:solidFill>
                <a:srgbClr val="000066"/>
              </a:solidFill>
            </a:endParaRPr>
          </a:p>
        </p:txBody>
      </p:sp>
      <p:sp>
        <p:nvSpPr>
          <p:cNvPr id="29699" name="Rectangle 2">
            <a:extLst>
              <a:ext uri="{FF2B5EF4-FFF2-40B4-BE49-F238E27FC236}">
                <a16:creationId xmlns:a16="http://schemas.microsoft.com/office/drawing/2014/main" id="{F4FAECAC-2850-0273-DA69-2B5A85EDEDC6}"/>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Java API for UDP Datagrams</a:t>
            </a:r>
          </a:p>
        </p:txBody>
      </p:sp>
      <p:graphicFrame>
        <p:nvGraphicFramePr>
          <p:cNvPr id="35852" name="Group 12">
            <a:extLst>
              <a:ext uri="{FF2B5EF4-FFF2-40B4-BE49-F238E27FC236}">
                <a16:creationId xmlns:a16="http://schemas.microsoft.com/office/drawing/2014/main" id="{DB9E7BA5-6F8D-4BB2-BF05-E3422FBA05FE}"/>
              </a:ext>
            </a:extLst>
          </p:cNvPr>
          <p:cNvGraphicFramePr>
            <a:graphicFrameLocks noGrp="1"/>
          </p:cNvGraphicFramePr>
          <p:nvPr>
            <p:ph type="tbl" idx="1"/>
          </p:nvPr>
        </p:nvGraphicFramePr>
        <p:xfrm>
          <a:off x="2057400" y="1219201"/>
          <a:ext cx="8229600" cy="1591034"/>
        </p:xfrm>
        <a:graphic>
          <a:graphicData uri="http://schemas.openxmlformats.org/drawingml/2006/table">
            <a:tbl>
              <a:tblPr rtl="1"/>
              <a:tblGrid>
                <a:gridCol w="8229600">
                  <a:extLst>
                    <a:ext uri="{9D8B030D-6E8A-4147-A177-3AD203B41FA5}">
                      <a16:colId xmlns:a16="http://schemas.microsoft.com/office/drawing/2014/main" val="20000"/>
                    </a:ext>
                  </a:extLst>
                </a:gridCol>
              </a:tblGrid>
              <a:tr h="1590675">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Example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 The process creates a socket, sends a message to a server at port 6789 and waits to receive a reply.</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800" b="0" i="0" u="none" strike="noStrike" cap="none" normalizeH="0" baseline="0" dirty="0">
                          <a:ln>
                            <a:noFill/>
                          </a:ln>
                          <a:solidFill>
                            <a:srgbClr val="A50021"/>
                          </a:solidFill>
                          <a:effectLst/>
                          <a:latin typeface="Arial" pitchFamily="34" charset="0"/>
                          <a:cs typeface="Arial" pitchFamily="34" charset="0"/>
                        </a:rPr>
                        <a:t>(Figure 3)</a:t>
                      </a:r>
                    </a:p>
                  </a:txBody>
                  <a:tcPr marT="45709" marB="45709"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9703" name="Footer Placeholder 3">
            <a:extLst>
              <a:ext uri="{FF2B5EF4-FFF2-40B4-BE49-F238E27FC236}">
                <a16:creationId xmlns:a16="http://schemas.microsoft.com/office/drawing/2014/main" id="{9634729B-631D-471A-C697-A40531E9531B}"/>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75610268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a:extLst>
              <a:ext uri="{FF2B5EF4-FFF2-40B4-BE49-F238E27FC236}">
                <a16:creationId xmlns:a16="http://schemas.microsoft.com/office/drawing/2014/main" id="{E4101C31-E605-5119-1E4F-F7CC1B07624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554C43-04F0-4755-8419-6DD1A62F54D9}" type="slidenum">
              <a:rPr lang="en-US" altLang="en-US">
                <a:solidFill>
                  <a:srgbClr val="000066"/>
                </a:solidFill>
              </a:rPr>
              <a:pPr eaLnBrk="1" hangingPunct="1"/>
              <a:t>23</a:t>
            </a:fld>
            <a:endParaRPr lang="en-US" altLang="en-US">
              <a:solidFill>
                <a:srgbClr val="000066"/>
              </a:solidFill>
            </a:endParaRPr>
          </a:p>
        </p:txBody>
      </p:sp>
      <p:sp>
        <p:nvSpPr>
          <p:cNvPr id="30723" name="Rectangle 2">
            <a:extLst>
              <a:ext uri="{FF2B5EF4-FFF2-40B4-BE49-F238E27FC236}">
                <a16:creationId xmlns:a16="http://schemas.microsoft.com/office/drawing/2014/main" id="{382B6B07-1F90-2D8E-AE61-2A9C7A94C7A6}"/>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Java API for UDP Datagrams</a:t>
            </a:r>
          </a:p>
        </p:txBody>
      </p:sp>
      <p:graphicFrame>
        <p:nvGraphicFramePr>
          <p:cNvPr id="36889" name="Group 25">
            <a:extLst>
              <a:ext uri="{FF2B5EF4-FFF2-40B4-BE49-F238E27FC236}">
                <a16:creationId xmlns:a16="http://schemas.microsoft.com/office/drawing/2014/main" id="{619A3325-B707-2C0F-9767-C49B66EAB519}"/>
              </a:ext>
            </a:extLst>
          </p:cNvPr>
          <p:cNvGraphicFramePr>
            <a:graphicFrameLocks noGrp="1"/>
          </p:cNvGraphicFramePr>
          <p:nvPr>
            <p:ph type="tbl" idx="1"/>
          </p:nvPr>
        </p:nvGraphicFramePr>
        <p:xfrm>
          <a:off x="1981200" y="1085005"/>
          <a:ext cx="9416845" cy="4618885"/>
        </p:xfrm>
        <a:graphic>
          <a:graphicData uri="http://schemas.openxmlformats.org/drawingml/2006/table">
            <a:tbl>
              <a:tblPr rtl="1"/>
              <a:tblGrid>
                <a:gridCol w="9416845">
                  <a:extLst>
                    <a:ext uri="{9D8B030D-6E8A-4147-A177-3AD203B41FA5}">
                      <a16:colId xmlns:a16="http://schemas.microsoft.com/office/drawing/2014/main" val="20000"/>
                    </a:ext>
                  </a:extLst>
                </a:gridCol>
              </a:tblGrid>
              <a:tr h="4618885">
                <a:tc>
                  <a:txBody>
                    <a:bodyPr/>
                    <a:lstStyle/>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import java.net.*;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import java.io.*;</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public class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UDPClient</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public static void main(String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args</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9B65"/>
                          </a:solidFill>
                          <a:effectLst/>
                          <a:latin typeface="Times New Roman" pitchFamily="18" charset="0"/>
                          <a:cs typeface="Arial" pitchFamily="34" charset="0"/>
                        </a:rPr>
                        <a:t>// </a:t>
                      </a:r>
                      <a:r>
                        <a:rPr kumimoji="0" lang="en-US" sz="1100" b="0" i="0" u="none" strike="noStrike" cap="none" normalizeH="0" baseline="0" dirty="0" err="1">
                          <a:ln>
                            <a:noFill/>
                          </a:ln>
                          <a:solidFill>
                            <a:srgbClr val="339B65"/>
                          </a:solidFill>
                          <a:effectLst/>
                          <a:latin typeface="Times New Roman" pitchFamily="18" charset="0"/>
                          <a:cs typeface="Arial" pitchFamily="34" charset="0"/>
                        </a:rPr>
                        <a:t>args</a:t>
                      </a:r>
                      <a:r>
                        <a:rPr kumimoji="0" lang="en-US" sz="1100" b="0" i="0" u="none" strike="noStrike" cap="none" normalizeH="0" baseline="0" dirty="0">
                          <a:ln>
                            <a:noFill/>
                          </a:ln>
                          <a:solidFill>
                            <a:srgbClr val="339B65"/>
                          </a:solidFill>
                          <a:effectLst/>
                          <a:latin typeface="Times New Roman" pitchFamily="18" charset="0"/>
                          <a:cs typeface="Arial" pitchFamily="34" charset="0"/>
                        </a:rPr>
                        <a:t> give message contents and destination hostname</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try {</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DatagramSocket</a:t>
                      </a:r>
                      <a:r>
                        <a:rPr kumimoji="0" lang="en-US" sz="1100" b="0" i="0" u="none" strike="noStrike" cap="none" normalizeH="0" baseline="0" dirty="0">
                          <a:ln>
                            <a:noFill/>
                          </a:ln>
                          <a:solidFill>
                            <a:srgbClr val="3333CD"/>
                          </a:solidFill>
                          <a:effectLst/>
                          <a:latin typeface="Times New Roman" pitchFamily="18" charset="0"/>
                          <a:cs typeface="Arial" pitchFamily="34" charset="0"/>
                        </a:rPr>
                        <a:t>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a:t>
                      </a:r>
                      <a:r>
                        <a:rPr kumimoji="0" lang="en-US" sz="1100" b="0" i="0" u="none" strike="noStrike" cap="none" normalizeH="0" baseline="0" dirty="0">
                          <a:ln>
                            <a:noFill/>
                          </a:ln>
                          <a:solidFill>
                            <a:srgbClr val="3333CD"/>
                          </a:solidFill>
                          <a:effectLst/>
                          <a:latin typeface="Times New Roman" pitchFamily="18" charset="0"/>
                          <a:cs typeface="Arial" pitchFamily="34" charset="0"/>
                        </a:rPr>
                        <a:t> = new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DatagramSocket</a:t>
                      </a:r>
                      <a:r>
                        <a:rPr kumimoji="0" lang="en-US" sz="1100" b="0" i="0" u="none" strike="noStrike" cap="none" normalizeH="0" baseline="0" dirty="0">
                          <a:ln>
                            <a:noFill/>
                          </a:ln>
                          <a:solidFill>
                            <a:srgbClr val="3333CD"/>
                          </a:solidFill>
                          <a:effectLst/>
                          <a:latin typeface="Times New Roman" pitchFamily="18" charset="0"/>
                          <a:cs typeface="Arial" pitchFamily="34" charset="0"/>
                        </a:rPr>
                        <a:t>(); </a:t>
                      </a:r>
                      <a:r>
                        <a:rPr kumimoji="0" lang="en-US" sz="1100" b="0" i="0" u="none" strike="noStrike" cap="none" normalizeH="0" baseline="0" dirty="0">
                          <a:ln>
                            <a:noFill/>
                          </a:ln>
                          <a:solidFill>
                            <a:srgbClr val="339B65"/>
                          </a:solidFill>
                          <a:effectLst/>
                          <a:latin typeface="Times New Roman" pitchFamily="18" charset="0"/>
                          <a:cs typeface="Arial" pitchFamily="34" charset="0"/>
                        </a:rPr>
                        <a:t>// create socket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byte [] m =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args</a:t>
                      </a:r>
                      <a:r>
                        <a:rPr kumimoji="0" lang="en-US" sz="1100" b="0" i="0" u="none" strike="noStrike" cap="none" normalizeH="0" baseline="0" dirty="0">
                          <a:ln>
                            <a:noFill/>
                          </a:ln>
                          <a:solidFill>
                            <a:srgbClr val="3333CD"/>
                          </a:solidFill>
                          <a:effectLst/>
                          <a:latin typeface="Times New Roman" pitchFamily="18" charset="0"/>
                          <a:cs typeface="Arial" pitchFamily="34" charset="0"/>
                        </a:rPr>
                        <a:t>[0].</a:t>
                      </a:r>
                      <a:r>
                        <a:rPr kumimoji="0" lang="en-US" sz="1100" b="0" i="0" u="none" strike="noStrike" cap="none" normalizeH="0" baseline="0" dirty="0" err="1">
                          <a:ln>
                            <a:noFill/>
                          </a:ln>
                          <a:solidFill>
                            <a:srgbClr val="3333CD"/>
                          </a:solidFill>
                          <a:effectLst/>
                          <a:latin typeface="Times New Roman" pitchFamily="18" charset="0"/>
                          <a:cs typeface="Arial" pitchFamily="34" charset="0"/>
                        </a:rPr>
                        <a:t>getBytes</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InetAddress</a:t>
                      </a:r>
                      <a:r>
                        <a:rPr kumimoji="0" lang="en-US" sz="1100" b="0" i="0" u="none" strike="noStrike" cap="none" normalizeH="0" baseline="0" dirty="0">
                          <a:ln>
                            <a:noFill/>
                          </a:ln>
                          <a:solidFill>
                            <a:srgbClr val="3333CD"/>
                          </a:solidFill>
                          <a:effectLst/>
                          <a:latin typeface="Times New Roman" pitchFamily="18" charset="0"/>
                          <a:cs typeface="Arial" pitchFamily="34" charset="0"/>
                        </a:rPr>
                        <a:t>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aHost</a:t>
                      </a:r>
                      <a:r>
                        <a:rPr kumimoji="0" lang="en-US" sz="1100" b="0" i="0" u="none" strike="noStrike" cap="none" normalizeH="0" baseline="0" dirty="0">
                          <a:ln>
                            <a:noFill/>
                          </a:ln>
                          <a:solidFill>
                            <a:srgbClr val="3333CD"/>
                          </a:solidFill>
                          <a:effectLst/>
                          <a:latin typeface="Times New Roman" pitchFamily="18" charset="0"/>
                          <a:cs typeface="Arial" pitchFamily="34" charset="0"/>
                        </a:rPr>
                        <a:t> =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InetAddress.getByName</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args</a:t>
                      </a:r>
                      <a:r>
                        <a:rPr kumimoji="0" lang="en-US" sz="1100" b="0" i="0" u="none" strike="noStrike" cap="none" normalizeH="0" baseline="0" dirty="0">
                          <a:ln>
                            <a:noFill/>
                          </a:ln>
                          <a:solidFill>
                            <a:srgbClr val="3333CD"/>
                          </a:solidFill>
                          <a:effectLst/>
                          <a:latin typeface="Times New Roman" pitchFamily="18" charset="0"/>
                          <a:cs typeface="Arial" pitchFamily="34" charset="0"/>
                        </a:rPr>
                        <a:t>[1]); </a:t>
                      </a:r>
                      <a:r>
                        <a:rPr kumimoji="0" lang="en-US" sz="1100" b="0" i="0" u="none" strike="noStrike" cap="none" normalizeH="0" baseline="0" dirty="0">
                          <a:ln>
                            <a:noFill/>
                          </a:ln>
                          <a:solidFill>
                            <a:srgbClr val="339B65"/>
                          </a:solidFill>
                          <a:effectLst/>
                          <a:latin typeface="Times New Roman" pitchFamily="18" charset="0"/>
                          <a:cs typeface="Arial" pitchFamily="34" charset="0"/>
                        </a:rPr>
                        <a:t>// DNS lookup</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int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serverPort</a:t>
                      </a:r>
                      <a:r>
                        <a:rPr kumimoji="0" lang="en-US" sz="1100" b="0" i="0" u="none" strike="noStrike" cap="none" normalizeH="0" baseline="0" dirty="0">
                          <a:ln>
                            <a:noFill/>
                          </a:ln>
                          <a:solidFill>
                            <a:srgbClr val="3333CD"/>
                          </a:solidFill>
                          <a:effectLst/>
                          <a:latin typeface="Times New Roman" pitchFamily="18" charset="0"/>
                          <a:cs typeface="Arial" pitchFamily="34" charset="0"/>
                        </a:rPr>
                        <a:t> = 6789;</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DatagramPacket</a:t>
                      </a:r>
                      <a:r>
                        <a:rPr kumimoji="0" lang="en-US" sz="1100" b="0" i="0" u="none" strike="noStrike" cap="none" normalizeH="0" baseline="0" dirty="0">
                          <a:ln>
                            <a:noFill/>
                          </a:ln>
                          <a:solidFill>
                            <a:srgbClr val="3333CD"/>
                          </a:solidFill>
                          <a:effectLst/>
                          <a:latin typeface="Times New Roman" pitchFamily="18" charset="0"/>
                          <a:cs typeface="Arial" pitchFamily="34" charset="0"/>
                        </a:rPr>
                        <a:t> request =new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DatagramPacket</a:t>
                      </a:r>
                      <a:r>
                        <a:rPr kumimoji="0" lang="en-US" sz="1100" b="0" i="0" u="none" strike="noStrike" cap="none" normalizeH="0" baseline="0" dirty="0">
                          <a:ln>
                            <a:noFill/>
                          </a:ln>
                          <a:solidFill>
                            <a:srgbClr val="3333CD"/>
                          </a:solidFill>
                          <a:effectLst/>
                          <a:latin typeface="Times New Roman" pitchFamily="18" charset="0"/>
                          <a:cs typeface="Arial" pitchFamily="34" charset="0"/>
                        </a:rPr>
                        <a:t>(m,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args</a:t>
                      </a:r>
                      <a:r>
                        <a:rPr kumimoji="0" lang="en-US" sz="1100" b="0" i="0" u="none" strike="noStrike" cap="none" normalizeH="0" baseline="0" dirty="0">
                          <a:ln>
                            <a:noFill/>
                          </a:ln>
                          <a:solidFill>
                            <a:srgbClr val="3333CD"/>
                          </a:solidFill>
                          <a:effectLst/>
                          <a:latin typeface="Times New Roman" pitchFamily="18" charset="0"/>
                          <a:cs typeface="Arial" pitchFamily="34" charset="0"/>
                        </a:rPr>
                        <a:t>[0].length(),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aHost</a:t>
                      </a:r>
                      <a:r>
                        <a:rPr kumimoji="0" lang="en-US" sz="1100" b="0" i="0" u="none" strike="noStrike" cap="none" normalizeH="0" baseline="0" dirty="0">
                          <a:ln>
                            <a:noFill/>
                          </a:ln>
                          <a:solidFill>
                            <a:srgbClr val="3333CD"/>
                          </a:solidFill>
                          <a:effectLst/>
                          <a:latin typeface="Times New Roman" pitchFamily="18" charset="0"/>
                          <a:cs typeface="Arial" pitchFamily="34" charset="0"/>
                        </a:rPr>
                        <a:t>,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serverPort</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aSocket.send</a:t>
                      </a:r>
                      <a:r>
                        <a:rPr kumimoji="0" lang="en-US" sz="1100" b="0" i="0" u="none" strike="noStrike" cap="none" normalizeH="0" baseline="0" dirty="0">
                          <a:ln>
                            <a:noFill/>
                          </a:ln>
                          <a:solidFill>
                            <a:srgbClr val="3333CD"/>
                          </a:solidFill>
                          <a:effectLst/>
                          <a:latin typeface="Times New Roman" pitchFamily="18" charset="0"/>
                          <a:cs typeface="Arial" pitchFamily="34" charset="0"/>
                        </a:rPr>
                        <a:t>(request); </a:t>
                      </a:r>
                      <a:r>
                        <a:rPr kumimoji="0" lang="en-US" sz="1100" b="0" i="0" u="none" strike="noStrike" cap="none" normalizeH="0" baseline="0" dirty="0">
                          <a:ln>
                            <a:noFill/>
                          </a:ln>
                          <a:solidFill>
                            <a:srgbClr val="339B65"/>
                          </a:solidFill>
                          <a:effectLst/>
                          <a:latin typeface="Times New Roman" pitchFamily="18" charset="0"/>
                          <a:cs typeface="Arial" pitchFamily="34" charset="0"/>
                        </a:rPr>
                        <a:t>//send </a:t>
                      </a:r>
                      <a:r>
                        <a:rPr kumimoji="0" lang="en-US" sz="1100" b="0" i="0" u="none" strike="noStrike" cap="none" normalizeH="0" baseline="0" dirty="0" err="1">
                          <a:ln>
                            <a:noFill/>
                          </a:ln>
                          <a:solidFill>
                            <a:srgbClr val="339B65"/>
                          </a:solidFill>
                          <a:effectLst/>
                          <a:latin typeface="Times New Roman" pitchFamily="18" charset="0"/>
                          <a:cs typeface="Arial" pitchFamily="34" charset="0"/>
                        </a:rPr>
                        <a:t>nessage</a:t>
                      </a:r>
                      <a:endParaRPr kumimoji="0" lang="en-US" sz="1100" b="0" i="0" u="none" strike="noStrike" cap="none" normalizeH="0" baseline="0" dirty="0">
                        <a:ln>
                          <a:noFill/>
                        </a:ln>
                        <a:solidFill>
                          <a:srgbClr val="339B65"/>
                        </a:solidFill>
                        <a:effectLst/>
                        <a:latin typeface="Times New Roman" pitchFamily="18" charset="0"/>
                        <a:cs typeface="Arial" pitchFamily="34" charset="0"/>
                      </a:endParaRP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byte[] buffer = new byte[1000];</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DatagramPacket</a:t>
                      </a:r>
                      <a:r>
                        <a:rPr kumimoji="0" lang="en-US" sz="1100" b="0" i="0" u="none" strike="noStrike" cap="none" normalizeH="0" baseline="0" dirty="0">
                          <a:ln>
                            <a:noFill/>
                          </a:ln>
                          <a:solidFill>
                            <a:srgbClr val="3333CD"/>
                          </a:solidFill>
                          <a:effectLst/>
                          <a:latin typeface="Times New Roman" pitchFamily="18" charset="0"/>
                          <a:cs typeface="Arial" pitchFamily="34" charset="0"/>
                        </a:rPr>
                        <a:t> reply = new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DatagramPacket</a:t>
                      </a:r>
                      <a:r>
                        <a:rPr kumimoji="0" lang="en-US" sz="1100" b="0" i="0" u="none" strike="noStrike" cap="none" normalizeH="0" baseline="0" dirty="0">
                          <a:ln>
                            <a:noFill/>
                          </a:ln>
                          <a:solidFill>
                            <a:srgbClr val="3333CD"/>
                          </a:solidFill>
                          <a:effectLst/>
                          <a:latin typeface="Times New Roman" pitchFamily="18" charset="0"/>
                          <a:cs typeface="Arial" pitchFamily="34" charset="0"/>
                        </a:rPr>
                        <a:t>(buffer,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buffer.length</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aSocket.receive</a:t>
                      </a:r>
                      <a:r>
                        <a:rPr kumimoji="0" lang="en-US" sz="1100" b="0" i="0" u="none" strike="noStrike" cap="none" normalizeH="0" baseline="0" dirty="0">
                          <a:ln>
                            <a:noFill/>
                          </a:ln>
                          <a:solidFill>
                            <a:srgbClr val="3333CD"/>
                          </a:solidFill>
                          <a:effectLst/>
                          <a:latin typeface="Times New Roman" pitchFamily="18" charset="0"/>
                          <a:cs typeface="Arial" pitchFamily="34" charset="0"/>
                        </a:rPr>
                        <a:t>(reply); </a:t>
                      </a:r>
                      <a:r>
                        <a:rPr kumimoji="0" lang="en-US" sz="1100" b="0" i="0" u="none" strike="noStrike" cap="none" normalizeH="0" baseline="0" dirty="0">
                          <a:ln>
                            <a:noFill/>
                          </a:ln>
                          <a:solidFill>
                            <a:srgbClr val="339B65"/>
                          </a:solidFill>
                          <a:effectLst/>
                          <a:latin typeface="Times New Roman" pitchFamily="18" charset="0"/>
                          <a:cs typeface="Arial" pitchFamily="34" charset="0"/>
                        </a:rPr>
                        <a:t>//wait for reply</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System.out.println</a:t>
                      </a:r>
                      <a:r>
                        <a:rPr kumimoji="0" lang="en-US" sz="1100" b="0" i="0" u="none" strike="noStrike" cap="none" normalizeH="0" baseline="0" dirty="0">
                          <a:ln>
                            <a:noFill/>
                          </a:ln>
                          <a:solidFill>
                            <a:srgbClr val="3333CD"/>
                          </a:solidFill>
                          <a:effectLst/>
                          <a:latin typeface="Times New Roman" pitchFamily="18" charset="0"/>
                          <a:cs typeface="Arial" pitchFamily="34" charset="0"/>
                        </a:rPr>
                        <a:t>("Reply: " + new String(</a:t>
                      </a:r>
                      <a:r>
                        <a:rPr kumimoji="0" lang="en-US" sz="1100" b="0" i="0" u="none" strike="noStrike" cap="none" normalizeH="0" baseline="0" dirty="0" err="1">
                          <a:ln>
                            <a:noFill/>
                          </a:ln>
                          <a:solidFill>
                            <a:srgbClr val="3333CD"/>
                          </a:solidFill>
                          <a:effectLst/>
                          <a:latin typeface="Times New Roman" pitchFamily="18" charset="0"/>
                          <a:cs typeface="Arial" pitchFamily="34" charset="0"/>
                        </a:rPr>
                        <a:t>reply.getData</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aSocket.close</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}catch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SocketException</a:t>
                      </a:r>
                      <a:r>
                        <a:rPr kumimoji="0" lang="en-US" sz="1100" b="0" i="0" u="none" strike="noStrike" cap="none" normalizeH="0" baseline="0" dirty="0">
                          <a:ln>
                            <a:noFill/>
                          </a:ln>
                          <a:solidFill>
                            <a:srgbClr val="3333CD"/>
                          </a:solidFill>
                          <a:effectLst/>
                          <a:latin typeface="Times New Roman" pitchFamily="18" charset="0"/>
                          <a:cs typeface="Arial" pitchFamily="34" charset="0"/>
                        </a:rPr>
                        <a:t> e){</a:t>
                      </a:r>
                      <a:r>
                        <a:rPr kumimoji="0" lang="en-US" sz="1100" b="0" i="0" u="none" strike="noStrike" cap="none" normalizeH="0" baseline="0" dirty="0" err="1">
                          <a:ln>
                            <a:noFill/>
                          </a:ln>
                          <a:solidFill>
                            <a:srgbClr val="3333CD"/>
                          </a:solidFill>
                          <a:effectLst/>
                          <a:latin typeface="Times New Roman" pitchFamily="18" charset="0"/>
                          <a:cs typeface="Arial" pitchFamily="34" charset="0"/>
                        </a:rPr>
                        <a:t>System.out.println</a:t>
                      </a:r>
                      <a:r>
                        <a:rPr kumimoji="0" lang="en-US" sz="1100" b="0" i="0" u="none" strike="noStrike" cap="none" normalizeH="0" baseline="0" dirty="0">
                          <a:ln>
                            <a:noFill/>
                          </a:ln>
                          <a:solidFill>
                            <a:srgbClr val="3333CD"/>
                          </a:solidFill>
                          <a:effectLst/>
                          <a:latin typeface="Times New Roman" pitchFamily="18" charset="0"/>
                          <a:cs typeface="Arial" pitchFamily="34" charset="0"/>
                        </a:rPr>
                        <a:t>("Socket: " +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e.getMessage</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}catch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IOException</a:t>
                      </a:r>
                      <a:r>
                        <a:rPr kumimoji="0" lang="en-US" sz="1100" b="0" i="0" u="none" strike="noStrike" cap="none" normalizeH="0" baseline="0" dirty="0">
                          <a:ln>
                            <a:noFill/>
                          </a:ln>
                          <a:solidFill>
                            <a:srgbClr val="3333CD"/>
                          </a:solidFill>
                          <a:effectLst/>
                          <a:latin typeface="Times New Roman" pitchFamily="18" charset="0"/>
                          <a:cs typeface="Arial" pitchFamily="34" charset="0"/>
                        </a:rPr>
                        <a:t> e){</a:t>
                      </a:r>
                      <a:r>
                        <a:rPr kumimoji="0" lang="en-US" sz="1100" b="0" i="0" u="none" strike="noStrike" cap="none" normalizeH="0" baseline="0" dirty="0" err="1">
                          <a:ln>
                            <a:noFill/>
                          </a:ln>
                          <a:solidFill>
                            <a:srgbClr val="3333CD"/>
                          </a:solidFill>
                          <a:effectLst/>
                          <a:latin typeface="Times New Roman" pitchFamily="18" charset="0"/>
                          <a:cs typeface="Arial" pitchFamily="34" charset="0"/>
                        </a:rPr>
                        <a:t>System.out.println</a:t>
                      </a:r>
                      <a:r>
                        <a:rPr kumimoji="0" lang="en-US" sz="1100" b="0" i="0" u="none" strike="noStrike" cap="none" normalizeH="0" baseline="0" dirty="0">
                          <a:ln>
                            <a:noFill/>
                          </a:ln>
                          <a:solidFill>
                            <a:srgbClr val="3333CD"/>
                          </a:solidFill>
                          <a:effectLst/>
                          <a:latin typeface="Times New Roman" pitchFamily="18" charset="0"/>
                          <a:cs typeface="Arial" pitchFamily="34" charset="0"/>
                        </a:rPr>
                        <a:t>("IO: " +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e.getMessage</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 finally{if (</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a:t>
                      </a:r>
                      <a:r>
                        <a:rPr kumimoji="0" lang="en-US" sz="1100" b="0" i="0" u="none" strike="noStrike" cap="none" normalizeH="0" baseline="0" dirty="0">
                          <a:ln>
                            <a:noFill/>
                          </a:ln>
                          <a:solidFill>
                            <a:srgbClr val="3333CD"/>
                          </a:solidFill>
                          <a:effectLst/>
                          <a:latin typeface="Times New Roman" pitchFamily="18" charset="0"/>
                          <a:cs typeface="Arial" pitchFamily="34" charset="0"/>
                        </a:rPr>
                        <a:t> !=null)</a:t>
                      </a:r>
                      <a:r>
                        <a:rPr kumimoji="0" lang="en-US" sz="1100" b="0" i="0" u="none" strike="noStrike" cap="none" normalizeH="0" baseline="0" dirty="0" err="1">
                          <a:ln>
                            <a:noFill/>
                          </a:ln>
                          <a:solidFill>
                            <a:srgbClr val="3333CD"/>
                          </a:solidFill>
                          <a:effectLst/>
                          <a:latin typeface="Times New Roman" pitchFamily="18" charset="0"/>
                          <a:cs typeface="Arial" pitchFamily="34" charset="0"/>
                        </a:rPr>
                        <a:t>aSocket.close</a:t>
                      </a: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p>
                      <a:pPr marL="1257300" marR="0" lvl="1" indent="-342900" algn="just"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100" b="0" i="0" u="none" strike="noStrike" cap="none" normalizeH="0" baseline="0" dirty="0">
                          <a:ln>
                            <a:noFill/>
                          </a:ln>
                          <a:solidFill>
                            <a:srgbClr val="3333CD"/>
                          </a:solidFill>
                          <a:effectLst/>
                          <a:latin typeface="Times New Roman" pitchFamily="18" charset="0"/>
                          <a:cs typeface="Arial" pitchFamily="34" charset="0"/>
                        </a:rPr>
                        <a:t>}</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0727" name="Rectangle 26">
            <a:extLst>
              <a:ext uri="{FF2B5EF4-FFF2-40B4-BE49-F238E27FC236}">
                <a16:creationId xmlns:a16="http://schemas.microsoft.com/office/drawing/2014/main" id="{C33FBD69-F3C7-5BE7-C6C7-F7D7A5234DD5}"/>
              </a:ext>
            </a:extLst>
          </p:cNvPr>
          <p:cNvSpPr>
            <a:spLocks noChangeArrowheads="1"/>
          </p:cNvSpPr>
          <p:nvPr/>
        </p:nvSpPr>
        <p:spPr bwMode="auto">
          <a:xfrm>
            <a:off x="2514600" y="5791201"/>
            <a:ext cx="753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3. UDP client sends a message to the server and gets a reply</a:t>
            </a:r>
          </a:p>
        </p:txBody>
      </p:sp>
      <p:sp>
        <p:nvSpPr>
          <p:cNvPr id="30728" name="Footer Placeholder 3">
            <a:extLst>
              <a:ext uri="{FF2B5EF4-FFF2-40B4-BE49-F238E27FC236}">
                <a16:creationId xmlns:a16="http://schemas.microsoft.com/office/drawing/2014/main" id="{EA4A3A0C-6454-76B7-FDAC-0E2BAB6B0F69}"/>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25054548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8CCC72E1-7D82-8FBD-257C-A283198C7D0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59E903-8701-4406-B83F-B291C7BEF820}" type="slidenum">
              <a:rPr lang="en-US" altLang="en-US">
                <a:solidFill>
                  <a:srgbClr val="000066"/>
                </a:solidFill>
              </a:rPr>
              <a:pPr eaLnBrk="1" hangingPunct="1"/>
              <a:t>24</a:t>
            </a:fld>
            <a:endParaRPr lang="en-US" altLang="en-US">
              <a:solidFill>
                <a:srgbClr val="000066"/>
              </a:solidFill>
            </a:endParaRPr>
          </a:p>
        </p:txBody>
      </p:sp>
      <p:sp>
        <p:nvSpPr>
          <p:cNvPr id="31747" name="Rectangle 2">
            <a:extLst>
              <a:ext uri="{FF2B5EF4-FFF2-40B4-BE49-F238E27FC236}">
                <a16:creationId xmlns:a16="http://schemas.microsoft.com/office/drawing/2014/main" id="{8A149CE7-48C8-A607-78BF-FD6BB9A285A5}"/>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Java API for UDP Datagrams</a:t>
            </a:r>
          </a:p>
        </p:txBody>
      </p:sp>
      <p:graphicFrame>
        <p:nvGraphicFramePr>
          <p:cNvPr id="34828" name="Group 12">
            <a:extLst>
              <a:ext uri="{FF2B5EF4-FFF2-40B4-BE49-F238E27FC236}">
                <a16:creationId xmlns:a16="http://schemas.microsoft.com/office/drawing/2014/main" id="{BA01DD27-418F-1406-131D-280E21D001FD}"/>
              </a:ext>
            </a:extLst>
          </p:cNvPr>
          <p:cNvGraphicFramePr>
            <a:graphicFrameLocks noGrp="1"/>
          </p:cNvGraphicFramePr>
          <p:nvPr>
            <p:ph type="tbl" idx="1"/>
          </p:nvPr>
        </p:nvGraphicFramePr>
        <p:xfrm>
          <a:off x="2057400" y="1219200"/>
          <a:ext cx="8229600" cy="19812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1981200">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Example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 The process creates a socket, bound to its server port  6789 and waits to receive a request message from a client.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800" b="0" i="0" u="none" strike="noStrike" cap="none" normalizeH="0" baseline="0">
                          <a:ln>
                            <a:noFill/>
                          </a:ln>
                          <a:solidFill>
                            <a:srgbClr val="A50021"/>
                          </a:solidFill>
                          <a:effectLst/>
                          <a:latin typeface="Arial" pitchFamily="34" charset="0"/>
                          <a:cs typeface="Arial" pitchFamily="34" charset="0"/>
                        </a:rPr>
                        <a:t>(Figure 4)</a:t>
                      </a:r>
                      <a:endParaRPr kumimoji="0" lang="en-US" sz="1600" b="0" i="0" u="none" strike="noStrike" cap="none" normalizeH="0" baseline="0">
                        <a:ln>
                          <a:noFill/>
                        </a:ln>
                        <a:solidFill>
                          <a:srgbClr val="3333CD"/>
                        </a:solidFill>
                        <a:effectLst/>
                        <a:latin typeface="Times New Roman" pitchFamily="18" charset="0"/>
                        <a:cs typeface="Arial" pitchFamily="34"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1751" name="Footer Placeholder 3">
            <a:extLst>
              <a:ext uri="{FF2B5EF4-FFF2-40B4-BE49-F238E27FC236}">
                <a16:creationId xmlns:a16="http://schemas.microsoft.com/office/drawing/2014/main" id="{50F37779-8B27-258A-E9AA-34292DB9D499}"/>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64725221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a:extLst>
              <a:ext uri="{FF2B5EF4-FFF2-40B4-BE49-F238E27FC236}">
                <a16:creationId xmlns:a16="http://schemas.microsoft.com/office/drawing/2014/main" id="{51EA5986-4CA1-7538-727C-F4DA5F64CBB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8EEEDF-10D3-4511-A6F6-75AAF015073D}" type="slidenum">
              <a:rPr lang="en-US" altLang="en-US">
                <a:solidFill>
                  <a:srgbClr val="000066"/>
                </a:solidFill>
              </a:rPr>
              <a:pPr eaLnBrk="1" hangingPunct="1"/>
              <a:t>25</a:t>
            </a:fld>
            <a:endParaRPr lang="en-US" altLang="en-US">
              <a:solidFill>
                <a:srgbClr val="000066"/>
              </a:solidFill>
            </a:endParaRPr>
          </a:p>
        </p:txBody>
      </p:sp>
      <p:sp>
        <p:nvSpPr>
          <p:cNvPr id="32771" name="Rectangle 2">
            <a:extLst>
              <a:ext uri="{FF2B5EF4-FFF2-40B4-BE49-F238E27FC236}">
                <a16:creationId xmlns:a16="http://schemas.microsoft.com/office/drawing/2014/main" id="{2B42BD56-0BB1-9AD0-CEE0-8120B17C33AF}"/>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Java API for UDP datagrams</a:t>
            </a:r>
          </a:p>
        </p:txBody>
      </p:sp>
      <p:graphicFrame>
        <p:nvGraphicFramePr>
          <p:cNvPr id="33842" name="Group 50">
            <a:extLst>
              <a:ext uri="{FF2B5EF4-FFF2-40B4-BE49-F238E27FC236}">
                <a16:creationId xmlns:a16="http://schemas.microsoft.com/office/drawing/2014/main" id="{650CFDFB-B497-05C3-2E0C-0077B8202FC6}"/>
              </a:ext>
            </a:extLst>
          </p:cNvPr>
          <p:cNvGraphicFramePr>
            <a:graphicFrameLocks noGrp="1"/>
          </p:cNvGraphicFramePr>
          <p:nvPr>
            <p:ph type="tbl" idx="1"/>
          </p:nvPr>
        </p:nvGraphicFramePr>
        <p:xfrm>
          <a:off x="2057400" y="1219201"/>
          <a:ext cx="8229600" cy="4443972"/>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443413">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import java.net.*;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import java.io.*;</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public class UDPServer{</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public static void main(String args[]){</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DatagramSocket aSocket = null;</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try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        aSocket = new DatagramSocket(6789); </a:t>
                      </a:r>
                      <a:endParaRPr kumimoji="0" lang="en-US" sz="1200" b="0" i="0" u="none" strike="noStrike" cap="none" normalizeH="0" baseline="0">
                        <a:ln>
                          <a:noFill/>
                        </a:ln>
                        <a:solidFill>
                          <a:srgbClr val="339B65"/>
                        </a:solidFill>
                        <a:effectLst/>
                        <a:latin typeface="Times New Roman" pitchFamily="18" charset="0"/>
                        <a:cs typeface="Arial" pitchFamily="34" charset="0"/>
                      </a:endParaRP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byte []buffer = new byte[1000];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While(true){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DatagramPacket request =new DatagramPacket(buffer, buffer.length);</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aSocket.receive(request); </a:t>
                      </a:r>
                      <a:endParaRPr kumimoji="0" lang="en-US" sz="1200" b="0" i="0" u="none" strike="noStrike" cap="none" normalizeH="0" baseline="0">
                        <a:ln>
                          <a:noFill/>
                        </a:ln>
                        <a:solidFill>
                          <a:srgbClr val="339B65"/>
                        </a:solidFill>
                        <a:effectLst/>
                        <a:latin typeface="Times New Roman" pitchFamily="18" charset="0"/>
                        <a:cs typeface="Arial" pitchFamily="34" charset="0"/>
                      </a:endParaRP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DatagramPacket reply = new DatagramPacket(request.getData();</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      request.getLength(),request.getAddress(), request.getPort();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aSocket.send(reply);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a:t>
                      </a:r>
                      <a:endParaRPr kumimoji="0" lang="en-US" sz="1200" b="0" i="0" u="none" strike="noStrike" cap="none" normalizeH="0" baseline="0">
                        <a:ln>
                          <a:noFill/>
                        </a:ln>
                        <a:solidFill>
                          <a:srgbClr val="339B65"/>
                        </a:solidFill>
                        <a:effectLst/>
                        <a:latin typeface="Times New Roman" pitchFamily="18" charset="0"/>
                        <a:cs typeface="Arial" pitchFamily="34" charset="0"/>
                      </a:endParaRP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}catch (SocketException e){System.out.println("Socket: " + e.getMessage());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}catch (IOException e){System.out.println("IO: " + e.getMessage());}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}finally{if (aSocket !=null)aSocket.close()}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1200" b="0" i="0" u="none" strike="noStrike" cap="none" normalizeH="0" baseline="0">
                          <a:ln>
                            <a:noFill/>
                          </a:ln>
                          <a:solidFill>
                            <a:srgbClr val="3333CD"/>
                          </a:solidFill>
                          <a:effectLst/>
                          <a:latin typeface="Times New Roman" pitchFamily="18" charset="0"/>
                          <a:cs typeface="Arial" pitchFamily="34" charset="0"/>
                        </a:rPr>
                        <a:t>}</a:t>
                      </a:r>
                    </a:p>
                  </a:txBody>
                  <a:tcPr marT="45714" marB="45714"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2775" name="Rectangle 49">
            <a:extLst>
              <a:ext uri="{FF2B5EF4-FFF2-40B4-BE49-F238E27FC236}">
                <a16:creationId xmlns:a16="http://schemas.microsoft.com/office/drawing/2014/main" id="{5CEFDB33-AFBA-55B1-6581-A6E89B26A56F}"/>
              </a:ext>
            </a:extLst>
          </p:cNvPr>
          <p:cNvSpPr>
            <a:spLocks noChangeArrowheads="1"/>
          </p:cNvSpPr>
          <p:nvPr/>
        </p:nvSpPr>
        <p:spPr bwMode="auto">
          <a:xfrm>
            <a:off x="1752601" y="5715000"/>
            <a:ext cx="8048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b="1">
                <a:solidFill>
                  <a:srgbClr val="0066CC"/>
                </a:solidFill>
              </a:rPr>
              <a:t>Figure 4. UDP server repeatedly receives a request and sends it back to the client</a:t>
            </a:r>
          </a:p>
        </p:txBody>
      </p:sp>
      <p:sp>
        <p:nvSpPr>
          <p:cNvPr id="32776" name="Footer Placeholder 3">
            <a:extLst>
              <a:ext uri="{FF2B5EF4-FFF2-40B4-BE49-F238E27FC236}">
                <a16:creationId xmlns:a16="http://schemas.microsoft.com/office/drawing/2014/main" id="{8511E2FE-0209-027B-567E-4E40B890A2C4}"/>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16323309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4">
            <a:extLst>
              <a:ext uri="{FF2B5EF4-FFF2-40B4-BE49-F238E27FC236}">
                <a16:creationId xmlns:a16="http://schemas.microsoft.com/office/drawing/2014/main" id="{BF3D285C-E7CC-39EB-11E5-283783CCA23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FFA387E-9E16-4D72-804E-B4033F6C4522}" type="slidenum">
              <a:rPr lang="en-US" altLang="en-US">
                <a:solidFill>
                  <a:srgbClr val="000066"/>
                </a:solidFill>
              </a:rPr>
              <a:pPr eaLnBrk="1" hangingPunct="1"/>
              <a:t>26</a:t>
            </a:fld>
            <a:endParaRPr lang="en-US" altLang="en-US">
              <a:solidFill>
                <a:srgbClr val="000066"/>
              </a:solidFill>
            </a:endParaRPr>
          </a:p>
        </p:txBody>
      </p:sp>
      <p:sp>
        <p:nvSpPr>
          <p:cNvPr id="79875" name="Rectangle 2">
            <a:extLst>
              <a:ext uri="{FF2B5EF4-FFF2-40B4-BE49-F238E27FC236}">
                <a16:creationId xmlns:a16="http://schemas.microsoft.com/office/drawing/2014/main" id="{73D5A58B-DFD3-FBBC-6D4D-88FCFE6606DF}"/>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Client-Server Communication</a:t>
            </a:r>
          </a:p>
        </p:txBody>
      </p:sp>
      <p:graphicFrame>
        <p:nvGraphicFramePr>
          <p:cNvPr id="150543" name="Group 15">
            <a:extLst>
              <a:ext uri="{FF2B5EF4-FFF2-40B4-BE49-F238E27FC236}">
                <a16:creationId xmlns:a16="http://schemas.microsoft.com/office/drawing/2014/main" id="{F23D7FB1-118E-65D9-D4AD-07C87B5C8CDC}"/>
              </a:ext>
            </a:extLst>
          </p:cNvPr>
          <p:cNvGraphicFramePr>
            <a:graphicFrameLocks noGrp="1"/>
          </p:cNvGraphicFramePr>
          <p:nvPr>
            <p:ph type="tbl" idx="1"/>
          </p:nvPr>
        </p:nvGraphicFramePr>
        <p:xfrm>
          <a:off x="2057400" y="1219200"/>
          <a:ext cx="8229600" cy="42672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267200">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A reply message specifies </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The protocol version </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A status code</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Reason</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Some headers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An optional message body</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79879" name="Picture 16">
            <a:extLst>
              <a:ext uri="{FF2B5EF4-FFF2-40B4-BE49-F238E27FC236}">
                <a16:creationId xmlns:a16="http://schemas.microsoft.com/office/drawing/2014/main" id="{C03F2AE4-2F04-9E39-CE8F-A9D80B8EB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114800"/>
            <a:ext cx="6288088"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Rectangle 17">
            <a:extLst>
              <a:ext uri="{FF2B5EF4-FFF2-40B4-BE49-F238E27FC236}">
                <a16:creationId xmlns:a16="http://schemas.microsoft.com/office/drawing/2014/main" id="{6503FBB9-5288-7781-8A64-693DED0D863E}"/>
              </a:ext>
            </a:extLst>
          </p:cNvPr>
          <p:cNvSpPr>
            <a:spLocks noChangeArrowheads="1"/>
          </p:cNvSpPr>
          <p:nvPr/>
        </p:nvSpPr>
        <p:spPr bwMode="auto">
          <a:xfrm>
            <a:off x="3962400" y="5029201"/>
            <a:ext cx="3575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17. HTTP reply message</a:t>
            </a:r>
          </a:p>
        </p:txBody>
      </p:sp>
      <p:sp>
        <p:nvSpPr>
          <p:cNvPr id="79881" name="Footer Placeholder 3">
            <a:extLst>
              <a:ext uri="{FF2B5EF4-FFF2-40B4-BE49-F238E27FC236}">
                <a16:creationId xmlns:a16="http://schemas.microsoft.com/office/drawing/2014/main" id="{7F969755-3D71-BBDA-3984-642C4EC865B6}"/>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85080005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4">
            <a:extLst>
              <a:ext uri="{FF2B5EF4-FFF2-40B4-BE49-F238E27FC236}">
                <a16:creationId xmlns:a16="http://schemas.microsoft.com/office/drawing/2014/main" id="{69B921EA-CE74-9D81-D0BC-46B1AF84BB8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526E77-DC91-49C9-9D6B-C47068DE0BA0}" type="slidenum">
              <a:rPr lang="en-US" altLang="en-US">
                <a:solidFill>
                  <a:srgbClr val="000066"/>
                </a:solidFill>
              </a:rPr>
              <a:pPr eaLnBrk="1" hangingPunct="1"/>
              <a:t>27</a:t>
            </a:fld>
            <a:endParaRPr lang="en-US" altLang="en-US">
              <a:solidFill>
                <a:srgbClr val="000066"/>
              </a:solidFill>
            </a:endParaRPr>
          </a:p>
        </p:txBody>
      </p:sp>
      <p:sp>
        <p:nvSpPr>
          <p:cNvPr id="80899" name="Rectangle 2">
            <a:extLst>
              <a:ext uri="{FF2B5EF4-FFF2-40B4-BE49-F238E27FC236}">
                <a16:creationId xmlns:a16="http://schemas.microsoft.com/office/drawing/2014/main" id="{94BACF32-3B64-C13C-3684-A438843848D5}"/>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54634" name="Group 10">
            <a:extLst>
              <a:ext uri="{FF2B5EF4-FFF2-40B4-BE49-F238E27FC236}">
                <a16:creationId xmlns:a16="http://schemas.microsoft.com/office/drawing/2014/main" id="{2FF2845B-5420-4BE7-5E86-27CB9A72775F}"/>
              </a:ext>
            </a:extLst>
          </p:cNvPr>
          <p:cNvGraphicFramePr>
            <a:graphicFrameLocks noGrp="1"/>
          </p:cNvGraphicFramePr>
          <p:nvPr>
            <p:ph type="tbl" idx="1"/>
          </p:nvPr>
        </p:nvGraphicFramePr>
        <p:xfrm>
          <a:off x="2057400" y="1219200"/>
          <a:ext cx="8229600" cy="4675624"/>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675188">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chemeClr val="tx1"/>
                          </a:solidFill>
                          <a:effectLst/>
                          <a:latin typeface="Arial" pitchFamily="34" charset="0"/>
                          <a:cs typeface="Arial" pitchFamily="34" charset="0"/>
                        </a:rPr>
                        <a:t>The pairwise exchange of messages is not the best model for communication from one process to a group of other processes.</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chemeClr val="tx1"/>
                          </a:solidFill>
                          <a:effectLst/>
                          <a:latin typeface="Arial" pitchFamily="34" charset="0"/>
                          <a:cs typeface="Arial" pitchFamily="34" charset="0"/>
                        </a:rPr>
                        <a:t>A </a:t>
                      </a:r>
                      <a:r>
                        <a:rPr kumimoji="0" lang="en-US" sz="3200" b="0" i="0" u="none" strike="noStrike" cap="none" normalizeH="0" baseline="0">
                          <a:ln>
                            <a:noFill/>
                          </a:ln>
                          <a:solidFill>
                            <a:srgbClr val="A50021"/>
                          </a:solidFill>
                          <a:effectLst/>
                          <a:latin typeface="Arial" pitchFamily="34" charset="0"/>
                          <a:cs typeface="Arial" pitchFamily="34" charset="0"/>
                        </a:rPr>
                        <a:t>multicast operation</a:t>
                      </a:r>
                      <a:r>
                        <a:rPr kumimoji="0" lang="en-US" sz="3200" b="0" i="0" u="none" strike="noStrike" cap="none" normalizeH="0" baseline="0">
                          <a:ln>
                            <a:noFill/>
                          </a:ln>
                          <a:solidFill>
                            <a:schemeClr val="tx1"/>
                          </a:solidFill>
                          <a:effectLst/>
                          <a:latin typeface="Arial" pitchFamily="34" charset="0"/>
                          <a:cs typeface="Arial" pitchFamily="34" charset="0"/>
                        </a:rPr>
                        <a:t> is more appropriate.  </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rgbClr val="A50021"/>
                          </a:solidFill>
                          <a:effectLst/>
                          <a:latin typeface="Arial" pitchFamily="34" charset="0"/>
                          <a:cs typeface="Arial" pitchFamily="34" charset="0"/>
                        </a:rPr>
                        <a:t>Multicast operation</a:t>
                      </a:r>
                      <a:r>
                        <a:rPr kumimoji="0" lang="en-US" sz="3200" b="0" i="0" u="none" strike="noStrike" cap="none" normalizeH="0" baseline="0">
                          <a:ln>
                            <a:noFill/>
                          </a:ln>
                          <a:solidFill>
                            <a:schemeClr val="tx1"/>
                          </a:solidFill>
                          <a:effectLst/>
                          <a:latin typeface="Arial" pitchFamily="34" charset="0"/>
                          <a:cs typeface="Arial" pitchFamily="34" charset="0"/>
                        </a:rPr>
                        <a:t> is an operation that sends a single message from one process to each of the members of a group of processes.</a:t>
                      </a:r>
                    </a:p>
                  </a:txBody>
                  <a:tcPr marT="45716" marB="45716"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0903" name="Footer Placeholder 3">
            <a:extLst>
              <a:ext uri="{FF2B5EF4-FFF2-40B4-BE49-F238E27FC236}">
                <a16:creationId xmlns:a16="http://schemas.microsoft.com/office/drawing/2014/main" id="{E16623E8-092A-6B76-36DA-DA177D2BD5D1}"/>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41611879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4">
            <a:extLst>
              <a:ext uri="{FF2B5EF4-FFF2-40B4-BE49-F238E27FC236}">
                <a16:creationId xmlns:a16="http://schemas.microsoft.com/office/drawing/2014/main" id="{8E56359A-13FA-7110-FA59-C80367B5C56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A9CA34-601E-491E-A5D1-9E67C5AF9064}" type="slidenum">
              <a:rPr lang="en-US" altLang="en-US">
                <a:solidFill>
                  <a:srgbClr val="000066"/>
                </a:solidFill>
              </a:rPr>
              <a:pPr eaLnBrk="1" hangingPunct="1"/>
              <a:t>28</a:t>
            </a:fld>
            <a:endParaRPr lang="en-US" altLang="en-US">
              <a:solidFill>
                <a:srgbClr val="000066"/>
              </a:solidFill>
            </a:endParaRPr>
          </a:p>
        </p:txBody>
      </p:sp>
      <p:sp>
        <p:nvSpPr>
          <p:cNvPr id="81923" name="Rectangle 2">
            <a:extLst>
              <a:ext uri="{FF2B5EF4-FFF2-40B4-BE49-F238E27FC236}">
                <a16:creationId xmlns:a16="http://schemas.microsoft.com/office/drawing/2014/main" id="{72AED365-064C-AB71-22BD-DE6FEDE6E1FB}"/>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56700" name="Group 28">
            <a:extLst>
              <a:ext uri="{FF2B5EF4-FFF2-40B4-BE49-F238E27FC236}">
                <a16:creationId xmlns:a16="http://schemas.microsoft.com/office/drawing/2014/main" id="{2E5125BA-AF6D-698C-3F89-61C1D757CA52}"/>
              </a:ext>
            </a:extLst>
          </p:cNvPr>
          <p:cNvGraphicFramePr>
            <a:graphicFrameLocks noGrp="1"/>
          </p:cNvGraphicFramePr>
          <p:nvPr>
            <p:ph type="tbl" idx="1"/>
          </p:nvPr>
        </p:nvGraphicFramePr>
        <p:xfrm>
          <a:off x="2057400" y="1219200"/>
          <a:ext cx="8229600" cy="4370822"/>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370388">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chemeClr val="tx1"/>
                          </a:solidFill>
                          <a:effectLst/>
                          <a:latin typeface="Arial" pitchFamily="34" charset="0"/>
                          <a:cs typeface="Arial" pitchFamily="34" charset="0"/>
                        </a:rPr>
                        <a:t>The simplest way of multicasting, provides no guarantees about message delivery or ordering. </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chemeClr val="tx1"/>
                          </a:solidFill>
                          <a:effectLst/>
                          <a:latin typeface="Arial" pitchFamily="34" charset="0"/>
                          <a:cs typeface="Arial" pitchFamily="34" charset="0"/>
                        </a:rPr>
                        <a:t>Multicasting has the following characteristics:</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Fault tolerance based on replicated services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A replicated service consists of a group of servers.</a:t>
                      </a:r>
                    </a:p>
                  </a:txBody>
                  <a:tcPr marT="45715" marB="45715"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1927" name="Footer Placeholder 3">
            <a:extLst>
              <a:ext uri="{FF2B5EF4-FFF2-40B4-BE49-F238E27FC236}">
                <a16:creationId xmlns:a16="http://schemas.microsoft.com/office/drawing/2014/main" id="{CCDE3FE0-D730-BA3B-9428-DA1E0F39BDBD}"/>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77313478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4">
            <a:extLst>
              <a:ext uri="{FF2B5EF4-FFF2-40B4-BE49-F238E27FC236}">
                <a16:creationId xmlns:a16="http://schemas.microsoft.com/office/drawing/2014/main" id="{F27FE3A9-10F9-CE40-099D-654A299C6A7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BD689B-1BB6-4C90-B809-32F86E2EDAEB}" type="slidenum">
              <a:rPr lang="en-US" altLang="en-US">
                <a:solidFill>
                  <a:srgbClr val="000066"/>
                </a:solidFill>
              </a:rPr>
              <a:pPr eaLnBrk="1" hangingPunct="1"/>
              <a:t>29</a:t>
            </a:fld>
            <a:endParaRPr lang="en-US" altLang="en-US">
              <a:solidFill>
                <a:srgbClr val="000066"/>
              </a:solidFill>
            </a:endParaRPr>
          </a:p>
        </p:txBody>
      </p:sp>
      <p:sp>
        <p:nvSpPr>
          <p:cNvPr id="82947" name="Rectangle 2">
            <a:extLst>
              <a:ext uri="{FF2B5EF4-FFF2-40B4-BE49-F238E27FC236}">
                <a16:creationId xmlns:a16="http://schemas.microsoft.com/office/drawing/2014/main" id="{4FA26BF1-69FC-5C9F-D1D0-C759BE90C2F5}"/>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58737" name="Group 17">
            <a:extLst>
              <a:ext uri="{FF2B5EF4-FFF2-40B4-BE49-F238E27FC236}">
                <a16:creationId xmlns:a16="http://schemas.microsoft.com/office/drawing/2014/main" id="{FE3FCAB2-A86D-AB82-99E9-DB57FE1571C9}"/>
              </a:ext>
            </a:extLst>
          </p:cNvPr>
          <p:cNvGraphicFramePr>
            <a:graphicFrameLocks noGrp="1"/>
          </p:cNvGraphicFramePr>
          <p:nvPr>
            <p:ph type="tbl" idx="1"/>
          </p:nvPr>
        </p:nvGraphicFramePr>
        <p:xfrm>
          <a:off x="2057400" y="1219201"/>
          <a:ext cx="8229600" cy="4029448"/>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029075">
                <a:tc>
                  <a:txBody>
                    <a:bodyPr/>
                    <a:lstStyle/>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Client requests are multicast to all the members of the group, each of which performs an identical operation.</a:t>
                      </a:r>
                      <a:endParaRPr kumimoji="0" lang="en-US" sz="2800" b="0" i="0" u="none" strike="noStrike" cap="none" normalizeH="0" baseline="0">
                        <a:ln>
                          <a:noFill/>
                        </a:ln>
                        <a:solidFill>
                          <a:schemeClr val="tx1"/>
                        </a:solidFill>
                        <a:effectLst/>
                        <a:latin typeface="Arial" pitchFamily="34" charset="0"/>
                        <a:cs typeface="Arial" pitchFamily="34" charset="0"/>
                      </a:endParaRP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Finding the discovery servers in spontaneous networking</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Multicast messages can be used by servers and clients to locate available discovery services in order to register their interfaces or to look up the interfaces of other services in the distributed system. </a:t>
                      </a:r>
                    </a:p>
                  </a:txBody>
                  <a:tcPr marT="45716" marB="45716"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2951" name="Footer Placeholder 3">
            <a:extLst>
              <a:ext uri="{FF2B5EF4-FFF2-40B4-BE49-F238E27FC236}">
                <a16:creationId xmlns:a16="http://schemas.microsoft.com/office/drawing/2014/main" id="{1073EC05-7EE5-107F-B2DE-88DB47186EDC}"/>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22038554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4">
            <a:extLst>
              <a:ext uri="{FF2B5EF4-FFF2-40B4-BE49-F238E27FC236}">
                <a16:creationId xmlns:a16="http://schemas.microsoft.com/office/drawing/2014/main" id="{A9EF37F4-A863-9B8C-224C-079C0EE4980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F5C3AF-6DF1-4A7D-80CE-8DD48BA007C6}" type="slidenum">
              <a:rPr lang="en-US" altLang="en-US">
                <a:solidFill>
                  <a:srgbClr val="000066"/>
                </a:solidFill>
              </a:rPr>
              <a:pPr eaLnBrk="1" hangingPunct="1"/>
              <a:t>30</a:t>
            </a:fld>
            <a:endParaRPr lang="en-US" altLang="en-US">
              <a:solidFill>
                <a:srgbClr val="000066"/>
              </a:solidFill>
            </a:endParaRPr>
          </a:p>
        </p:txBody>
      </p:sp>
      <p:sp>
        <p:nvSpPr>
          <p:cNvPr id="83971" name="Rectangle 2">
            <a:extLst>
              <a:ext uri="{FF2B5EF4-FFF2-40B4-BE49-F238E27FC236}">
                <a16:creationId xmlns:a16="http://schemas.microsoft.com/office/drawing/2014/main" id="{C16D2D87-E5D8-4C13-64CF-C525283189A2}"/>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60780" name="Group 12">
            <a:extLst>
              <a:ext uri="{FF2B5EF4-FFF2-40B4-BE49-F238E27FC236}">
                <a16:creationId xmlns:a16="http://schemas.microsoft.com/office/drawing/2014/main" id="{2DA9672D-06F9-9B4F-E48E-683AA55F8383}"/>
              </a:ext>
            </a:extLst>
          </p:cNvPr>
          <p:cNvGraphicFramePr>
            <a:graphicFrameLocks noGrp="1"/>
          </p:cNvGraphicFramePr>
          <p:nvPr>
            <p:ph type="tbl" idx="1"/>
          </p:nvPr>
        </p:nvGraphicFramePr>
        <p:xfrm>
          <a:off x="2057400" y="1219201"/>
          <a:ext cx="8229600" cy="3578348"/>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578225">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Better performance through replicated data</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Data are replicated to increase the performance of a service.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Propagation of event notifications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Multicast to a group may be used to notify processes when something happens.</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marT="45718" marB="45718"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3975" name="Footer Placeholder 3">
            <a:extLst>
              <a:ext uri="{FF2B5EF4-FFF2-40B4-BE49-F238E27FC236}">
                <a16:creationId xmlns:a16="http://schemas.microsoft.com/office/drawing/2014/main" id="{2FA6982C-8375-501B-59B8-263CD1BB2B5E}"/>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22968499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4">
            <a:extLst>
              <a:ext uri="{FF2B5EF4-FFF2-40B4-BE49-F238E27FC236}">
                <a16:creationId xmlns:a16="http://schemas.microsoft.com/office/drawing/2014/main" id="{F9084AF7-AA07-D0A7-B11B-47AE595D9C0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98E0FD-F350-4C43-B877-B169A93D0FB2}" type="slidenum">
              <a:rPr lang="en-US" altLang="en-US">
                <a:solidFill>
                  <a:srgbClr val="000066"/>
                </a:solidFill>
              </a:rPr>
              <a:pPr eaLnBrk="1" hangingPunct="1"/>
              <a:t>31</a:t>
            </a:fld>
            <a:endParaRPr lang="en-US" altLang="en-US">
              <a:solidFill>
                <a:srgbClr val="000066"/>
              </a:solidFill>
            </a:endParaRPr>
          </a:p>
        </p:txBody>
      </p:sp>
      <p:sp>
        <p:nvSpPr>
          <p:cNvPr id="84995" name="Rectangle 2">
            <a:extLst>
              <a:ext uri="{FF2B5EF4-FFF2-40B4-BE49-F238E27FC236}">
                <a16:creationId xmlns:a16="http://schemas.microsoft.com/office/drawing/2014/main" id="{32BE9611-37AB-B908-C866-9928883B4933}"/>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62837" name="Group 21">
            <a:extLst>
              <a:ext uri="{FF2B5EF4-FFF2-40B4-BE49-F238E27FC236}">
                <a16:creationId xmlns:a16="http://schemas.microsoft.com/office/drawing/2014/main" id="{652661B6-0621-BCB7-396A-A7C79252ECEF}"/>
              </a:ext>
            </a:extLst>
          </p:cNvPr>
          <p:cNvGraphicFramePr>
            <a:graphicFrameLocks noGrp="1"/>
          </p:cNvGraphicFramePr>
          <p:nvPr>
            <p:ph type="tbl" idx="1"/>
          </p:nvPr>
        </p:nvGraphicFramePr>
        <p:xfrm>
          <a:off x="2057400" y="1219200"/>
          <a:ext cx="8229600" cy="38227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822700">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rgbClr val="A50021"/>
                          </a:solidFill>
                          <a:effectLst/>
                          <a:latin typeface="Arial" pitchFamily="34" charset="0"/>
                          <a:cs typeface="Arial" pitchFamily="34" charset="0"/>
                        </a:rPr>
                        <a:t>IP multicast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IP multicast is built on top of the Internet protocol, IP.</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IP multicast allows the sender to transmit a single IP packet to a </a:t>
                      </a:r>
                      <a:r>
                        <a:rPr kumimoji="0" lang="en-US" sz="2800" b="0" i="0" u="none" strike="noStrike" cap="none" normalizeH="0" baseline="0">
                          <a:ln>
                            <a:noFill/>
                          </a:ln>
                          <a:solidFill>
                            <a:srgbClr val="990099"/>
                          </a:solidFill>
                          <a:effectLst/>
                          <a:latin typeface="Arial" pitchFamily="34" charset="0"/>
                          <a:cs typeface="Arial" pitchFamily="34" charset="0"/>
                        </a:rPr>
                        <a:t>multicast group</a:t>
                      </a:r>
                      <a:r>
                        <a:rPr kumimoji="0" lang="en-US" sz="2800" b="0" i="0" u="none" strike="noStrike" cap="none" normalizeH="0" baseline="0">
                          <a:ln>
                            <a:noFill/>
                          </a:ln>
                          <a:solidFill>
                            <a:schemeClr val="tx1"/>
                          </a:solidFill>
                          <a:effectLst/>
                          <a:latin typeface="Arial" pitchFamily="34" charset="0"/>
                          <a:cs typeface="Arial" pitchFamily="34" charset="0"/>
                        </a:rPr>
                        <a: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A multicast group is specified by class D IP address for which first 4 bits are 1110 in IPv4.</a:t>
                      </a:r>
                    </a:p>
                  </a:txBody>
                  <a:tcPr marT="45726" marB="45726"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4999" name="Footer Placeholder 3">
            <a:extLst>
              <a:ext uri="{FF2B5EF4-FFF2-40B4-BE49-F238E27FC236}">
                <a16:creationId xmlns:a16="http://schemas.microsoft.com/office/drawing/2014/main" id="{44FCE273-C058-AED8-FC63-AEBBAFA815ED}"/>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21357030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4">
            <a:extLst>
              <a:ext uri="{FF2B5EF4-FFF2-40B4-BE49-F238E27FC236}">
                <a16:creationId xmlns:a16="http://schemas.microsoft.com/office/drawing/2014/main" id="{91EB9BB5-969B-340F-7E9E-78CEDF4AF17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6AE3C7-EA6E-4161-A426-789624160ED3}" type="slidenum">
              <a:rPr lang="en-US" altLang="en-US">
                <a:solidFill>
                  <a:srgbClr val="000066"/>
                </a:solidFill>
              </a:rPr>
              <a:pPr eaLnBrk="1" hangingPunct="1"/>
              <a:t>32</a:t>
            </a:fld>
            <a:endParaRPr lang="en-US" altLang="en-US">
              <a:solidFill>
                <a:srgbClr val="000066"/>
              </a:solidFill>
            </a:endParaRPr>
          </a:p>
        </p:txBody>
      </p:sp>
      <p:sp>
        <p:nvSpPr>
          <p:cNvPr id="86019" name="Rectangle 2">
            <a:extLst>
              <a:ext uri="{FF2B5EF4-FFF2-40B4-BE49-F238E27FC236}">
                <a16:creationId xmlns:a16="http://schemas.microsoft.com/office/drawing/2014/main" id="{998F4A07-A7F8-9CF0-5356-A595DDAEBE62}"/>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64873" name="Group 9">
            <a:extLst>
              <a:ext uri="{FF2B5EF4-FFF2-40B4-BE49-F238E27FC236}">
                <a16:creationId xmlns:a16="http://schemas.microsoft.com/office/drawing/2014/main" id="{86539EA3-19F4-8F0F-E861-6FFFFE4FAC89}"/>
              </a:ext>
            </a:extLst>
          </p:cNvPr>
          <p:cNvGraphicFramePr>
            <a:graphicFrameLocks noGrp="1"/>
          </p:cNvGraphicFramePr>
          <p:nvPr>
            <p:ph type="tbl" idx="1"/>
          </p:nvPr>
        </p:nvGraphicFramePr>
        <p:xfrm>
          <a:off x="2057400" y="1219200"/>
          <a:ext cx="8229600" cy="33528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352800">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The membership of a multicast group is dynamic.</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chemeClr val="tx1"/>
                          </a:solidFill>
                          <a:effectLst/>
                          <a:latin typeface="Arial" pitchFamily="34" charset="0"/>
                          <a:cs typeface="Arial" pitchFamily="34" charset="0"/>
                        </a:rPr>
                        <a:t>A computer belongs to a multicast group if one or more processes have sockets that belong to the multicast group.</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6023" name="Footer Placeholder 3">
            <a:extLst>
              <a:ext uri="{FF2B5EF4-FFF2-40B4-BE49-F238E27FC236}">
                <a16:creationId xmlns:a16="http://schemas.microsoft.com/office/drawing/2014/main" id="{48A73D6C-BA10-1788-68A7-570D6C510ED5}"/>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290864433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4">
            <a:extLst>
              <a:ext uri="{FF2B5EF4-FFF2-40B4-BE49-F238E27FC236}">
                <a16:creationId xmlns:a16="http://schemas.microsoft.com/office/drawing/2014/main" id="{2A70B419-0122-A519-4AFB-CA52C58DE7F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186D50-987C-4630-B1E1-A21BF825FF42}" type="slidenum">
              <a:rPr lang="en-US" altLang="en-US">
                <a:solidFill>
                  <a:srgbClr val="000066"/>
                </a:solidFill>
              </a:rPr>
              <a:pPr eaLnBrk="1" hangingPunct="1"/>
              <a:t>33</a:t>
            </a:fld>
            <a:endParaRPr lang="en-US" altLang="en-US">
              <a:solidFill>
                <a:srgbClr val="000066"/>
              </a:solidFill>
            </a:endParaRPr>
          </a:p>
        </p:txBody>
      </p:sp>
      <p:sp>
        <p:nvSpPr>
          <p:cNvPr id="87043" name="Rectangle 2">
            <a:extLst>
              <a:ext uri="{FF2B5EF4-FFF2-40B4-BE49-F238E27FC236}">
                <a16:creationId xmlns:a16="http://schemas.microsoft.com/office/drawing/2014/main" id="{C9DE19A7-EA17-4900-209E-3E05BA9DA87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66934" name="Group 22">
            <a:extLst>
              <a:ext uri="{FF2B5EF4-FFF2-40B4-BE49-F238E27FC236}">
                <a16:creationId xmlns:a16="http://schemas.microsoft.com/office/drawing/2014/main" id="{F406AC46-C7FF-4B3D-A9DB-3A31D429DFDA}"/>
              </a:ext>
            </a:extLst>
          </p:cNvPr>
          <p:cNvGraphicFramePr>
            <a:graphicFrameLocks noGrp="1"/>
          </p:cNvGraphicFramePr>
          <p:nvPr>
            <p:ph type="tbl" idx="1"/>
          </p:nvPr>
        </p:nvGraphicFramePr>
        <p:xfrm>
          <a:off x="2057400" y="1219201"/>
          <a:ext cx="8229600" cy="3578348"/>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578225">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A50021"/>
                          </a:solidFill>
                          <a:effectLst/>
                          <a:latin typeface="Arial" pitchFamily="34" charset="0"/>
                          <a:cs typeface="Arial" pitchFamily="34" charset="0"/>
                        </a:rPr>
                        <a:t>The following details are specific to IPv4:</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rgbClr val="990099"/>
                          </a:solidFill>
                          <a:effectLst/>
                          <a:latin typeface="Arial" pitchFamily="34" charset="0"/>
                          <a:cs typeface="Arial" pitchFamily="34" charset="0"/>
                        </a:rPr>
                        <a:t>Multicast IP routers</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IP packets can be multicast both on local network and on the wider Internet.</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Local multicast uses local network such as Ethernet.</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To limit the distance of propagation of a multicast datagram, the sender can specify the number of routers it is allowed to pass- called the time to live, or TTL for short.</a:t>
                      </a:r>
                    </a:p>
                  </a:txBody>
                  <a:tcPr marT="45718" marB="45718"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7047" name="Footer Placeholder 3">
            <a:extLst>
              <a:ext uri="{FF2B5EF4-FFF2-40B4-BE49-F238E27FC236}">
                <a16:creationId xmlns:a16="http://schemas.microsoft.com/office/drawing/2014/main" id="{4A4ADDD2-1D43-0CEA-13DB-F6C287DB6B4A}"/>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65878699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4">
            <a:extLst>
              <a:ext uri="{FF2B5EF4-FFF2-40B4-BE49-F238E27FC236}">
                <a16:creationId xmlns:a16="http://schemas.microsoft.com/office/drawing/2014/main" id="{CBE4A0F3-5AD1-6441-F633-1D0C7E4643C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2F48D4-5AD5-4EC3-BAF3-A60C7EE10B12}" type="slidenum">
              <a:rPr lang="en-US" altLang="en-US">
                <a:solidFill>
                  <a:srgbClr val="000066"/>
                </a:solidFill>
              </a:rPr>
              <a:pPr eaLnBrk="1" hangingPunct="1"/>
              <a:t>34</a:t>
            </a:fld>
            <a:endParaRPr lang="en-US" altLang="en-US">
              <a:solidFill>
                <a:srgbClr val="000066"/>
              </a:solidFill>
            </a:endParaRPr>
          </a:p>
        </p:txBody>
      </p:sp>
      <p:sp>
        <p:nvSpPr>
          <p:cNvPr id="88067" name="Rectangle 2">
            <a:extLst>
              <a:ext uri="{FF2B5EF4-FFF2-40B4-BE49-F238E27FC236}">
                <a16:creationId xmlns:a16="http://schemas.microsoft.com/office/drawing/2014/main" id="{5D974C04-8DD3-17D2-7CB3-47C4C906B377}"/>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68998" name="Group 38">
            <a:extLst>
              <a:ext uri="{FF2B5EF4-FFF2-40B4-BE49-F238E27FC236}">
                <a16:creationId xmlns:a16="http://schemas.microsoft.com/office/drawing/2014/main" id="{CB49381C-C18E-5BE5-DCA3-7B09A4BF4C88}"/>
              </a:ext>
            </a:extLst>
          </p:cNvPr>
          <p:cNvGraphicFramePr>
            <a:graphicFrameLocks noGrp="1"/>
          </p:cNvGraphicFramePr>
          <p:nvPr>
            <p:ph type="tbl" idx="1"/>
          </p:nvPr>
        </p:nvGraphicFramePr>
        <p:xfrm>
          <a:off x="2057400" y="1219200"/>
          <a:ext cx="8229600" cy="50292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352800">
                <a:tc>
                  <a:txBody>
                    <a:bodyPr/>
                    <a:lstStyle/>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rgbClr val="990099"/>
                          </a:solidFill>
                          <a:effectLst/>
                          <a:latin typeface="Arial" pitchFamily="34" charset="0"/>
                          <a:cs typeface="Arial" pitchFamily="34" charset="0"/>
                        </a:rPr>
                        <a:t>Multicast address allocation</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Multicast addressing may be permanent or temporary.</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Permanent groups exist even when there are no members.</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Multicast addressing by temporary groups must be created before use and cease to exit when all members have left.</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The session directory (sd) program can be used to start or join a multicast session.</a:t>
                      </a:r>
                    </a:p>
                    <a:p>
                      <a:pPr marL="2570163" marR="0" lvl="3" indent="-334963" algn="l" defTabSz="914400" rtl="0" eaLnBrk="1" fontAlgn="base" latinLnBrk="0" hangingPunct="1">
                        <a:lnSpc>
                          <a:spcPct val="100000"/>
                        </a:lnSpc>
                        <a:spcBef>
                          <a:spcPct val="20000"/>
                        </a:spcBef>
                        <a:spcAft>
                          <a:spcPct val="0"/>
                        </a:spcAft>
                        <a:buClrTx/>
                        <a:buSzTx/>
                        <a:buFontTx/>
                        <a:buChar char="•"/>
                        <a:tabLst>
                          <a:tab pos="969963" algn="l"/>
                          <a:tab pos="1082675" algn="l"/>
                          <a:tab pos="1485900" algn="l"/>
                          <a:tab pos="1600200" algn="l"/>
                        </a:tabLst>
                      </a:pPr>
                      <a:r>
                        <a:rPr kumimoji="0" lang="en-US" sz="2000" b="0" i="0" u="none" strike="noStrike" cap="none" normalizeH="0" baseline="0">
                          <a:ln>
                            <a:noFill/>
                          </a:ln>
                          <a:solidFill>
                            <a:schemeClr val="tx1"/>
                          </a:solidFill>
                          <a:effectLst/>
                          <a:latin typeface="Arial" pitchFamily="34" charset="0"/>
                          <a:cs typeface="Arial" pitchFamily="34" charset="0"/>
                        </a:rPr>
                        <a:t>session directory provides a tool with an interactive interface that allows users to browse advertised multicast sessions and to advertise their own session, specifying the time and duration.</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8071" name="Footer Placeholder 3">
            <a:extLst>
              <a:ext uri="{FF2B5EF4-FFF2-40B4-BE49-F238E27FC236}">
                <a16:creationId xmlns:a16="http://schemas.microsoft.com/office/drawing/2014/main" id="{16CEF7BA-20AF-9AAB-7CAB-C75D1CDE3206}"/>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89151919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4">
            <a:extLst>
              <a:ext uri="{FF2B5EF4-FFF2-40B4-BE49-F238E27FC236}">
                <a16:creationId xmlns:a16="http://schemas.microsoft.com/office/drawing/2014/main" id="{BC8F7FAD-B82B-624A-D5D0-7F4D07B0E79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1335FD-C292-4009-A2C2-30FB43B4133F}" type="slidenum">
              <a:rPr lang="en-US" altLang="en-US">
                <a:solidFill>
                  <a:srgbClr val="000066"/>
                </a:solidFill>
              </a:rPr>
              <a:pPr eaLnBrk="1" hangingPunct="1"/>
              <a:t>35</a:t>
            </a:fld>
            <a:endParaRPr lang="en-US" altLang="en-US">
              <a:solidFill>
                <a:srgbClr val="000066"/>
              </a:solidFill>
            </a:endParaRPr>
          </a:p>
        </p:txBody>
      </p:sp>
      <p:sp>
        <p:nvSpPr>
          <p:cNvPr id="89091" name="Rectangle 2">
            <a:extLst>
              <a:ext uri="{FF2B5EF4-FFF2-40B4-BE49-F238E27FC236}">
                <a16:creationId xmlns:a16="http://schemas.microsoft.com/office/drawing/2014/main" id="{8243A73A-5FC2-18FC-AC21-BC4638BF75DA}"/>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73069" name="Group 13">
            <a:extLst>
              <a:ext uri="{FF2B5EF4-FFF2-40B4-BE49-F238E27FC236}">
                <a16:creationId xmlns:a16="http://schemas.microsoft.com/office/drawing/2014/main" id="{5B0DFE47-3606-9036-74C7-1E4E717C5A58}"/>
              </a:ext>
            </a:extLst>
          </p:cNvPr>
          <p:cNvGraphicFramePr>
            <a:graphicFrameLocks noGrp="1"/>
          </p:cNvGraphicFramePr>
          <p:nvPr>
            <p:ph type="tbl" idx="1"/>
          </p:nvPr>
        </p:nvGraphicFramePr>
        <p:xfrm>
          <a:off x="2057400" y="1219200"/>
          <a:ext cx="8229600" cy="4687888"/>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687888">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990099"/>
                          </a:solidFill>
                          <a:effectLst/>
                          <a:latin typeface="Arial" pitchFamily="34" charset="0"/>
                          <a:cs typeface="Arial" pitchFamily="34" charset="0"/>
                        </a:rPr>
                        <a:t>Java API to IP multicast</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The Java API provides a datagram interface to IP multicast through the class </a:t>
                      </a:r>
                      <a:r>
                        <a:rPr kumimoji="0" lang="en-US" sz="2400" b="0" i="0" u="none" strike="noStrike" cap="none" normalizeH="0" baseline="0">
                          <a:ln>
                            <a:noFill/>
                          </a:ln>
                          <a:solidFill>
                            <a:srgbClr val="990099"/>
                          </a:solidFill>
                          <a:effectLst/>
                          <a:latin typeface="Arial" pitchFamily="34" charset="0"/>
                          <a:cs typeface="Arial" pitchFamily="34" charset="0"/>
                        </a:rPr>
                        <a:t>MulticastSocket</a:t>
                      </a:r>
                      <a:r>
                        <a:rPr kumimoji="0" lang="en-US" sz="2400" b="0" i="0" u="none" strike="noStrike" cap="none" normalizeH="0" baseline="0">
                          <a:ln>
                            <a:noFill/>
                          </a:ln>
                          <a:solidFill>
                            <a:schemeClr val="tx1"/>
                          </a:solidFill>
                          <a:effectLst/>
                          <a:latin typeface="Arial" pitchFamily="34" charset="0"/>
                          <a:cs typeface="Arial" pitchFamily="34" charset="0"/>
                        </a:rPr>
                        <a:t>, which is a subset of DatagramSocket with the additional capability of being able to join multicast groups.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The class MulticastSocket provides two alternative constructors , allowing socket to be creative to use either a specified local port, or any free local port.</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2000" b="0" i="0" u="none" strike="noStrike" cap="none" normalizeH="0" baseline="0">
                          <a:ln>
                            <a:noFill/>
                          </a:ln>
                          <a:solidFill>
                            <a:srgbClr val="A50021"/>
                          </a:solidFill>
                          <a:effectLst/>
                          <a:latin typeface="Arial" pitchFamily="34" charset="0"/>
                          <a:cs typeface="Arial" pitchFamily="34" charset="0"/>
                        </a:rPr>
                        <a:t>    (Figure 18)</a:t>
                      </a:r>
                    </a:p>
                  </a:txBody>
                  <a:tcPr marT="45721" marB="45721"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9095" name="Footer Placeholder 3">
            <a:extLst>
              <a:ext uri="{FF2B5EF4-FFF2-40B4-BE49-F238E27FC236}">
                <a16:creationId xmlns:a16="http://schemas.microsoft.com/office/drawing/2014/main" id="{3B1CA6EC-11AC-8DCA-177F-A0E5C662ACD4}"/>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302179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4">
            <a:extLst>
              <a:ext uri="{FF2B5EF4-FFF2-40B4-BE49-F238E27FC236}">
                <a16:creationId xmlns:a16="http://schemas.microsoft.com/office/drawing/2014/main" id="{7F9F4867-60E8-AD57-C3A8-52A5830FEF9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4ADCD0-2456-4BC1-8EEB-F5AE2A6876B3}" type="slidenum">
              <a:rPr lang="en-US" altLang="en-US">
                <a:solidFill>
                  <a:srgbClr val="000066"/>
                </a:solidFill>
              </a:rPr>
              <a:pPr eaLnBrk="1" hangingPunct="1"/>
              <a:t>36</a:t>
            </a:fld>
            <a:endParaRPr lang="en-US" altLang="en-US">
              <a:solidFill>
                <a:srgbClr val="000066"/>
              </a:solidFill>
            </a:endParaRPr>
          </a:p>
        </p:txBody>
      </p:sp>
      <p:sp>
        <p:nvSpPr>
          <p:cNvPr id="90115" name="Rectangle 2">
            <a:extLst>
              <a:ext uri="{FF2B5EF4-FFF2-40B4-BE49-F238E27FC236}">
                <a16:creationId xmlns:a16="http://schemas.microsoft.com/office/drawing/2014/main" id="{BC5A47BF-D9A7-F8BC-A365-3E2948BE6816}"/>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77175" name="Group 23">
            <a:extLst>
              <a:ext uri="{FF2B5EF4-FFF2-40B4-BE49-F238E27FC236}">
                <a16:creationId xmlns:a16="http://schemas.microsoft.com/office/drawing/2014/main" id="{2A6AC87E-78B3-1E9D-1155-9F1BD587B13A}"/>
              </a:ext>
            </a:extLst>
          </p:cNvPr>
          <p:cNvGraphicFramePr>
            <a:graphicFrameLocks noGrp="1"/>
          </p:cNvGraphicFramePr>
          <p:nvPr>
            <p:ph type="tbl" idx="1"/>
          </p:nvPr>
        </p:nvGraphicFramePr>
        <p:xfrm>
          <a:off x="2057400" y="1219200"/>
          <a:ext cx="8229600" cy="49530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953000">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import java.net.*;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import java.io.*;</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public class MulticastPeer{</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public static void main(String args[]){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 args give message contents and destination multicast group (e.g. "228.5.6.7")</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MulticastSocket s =null;</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try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InetAddress group = InetAddress.getByName(args[1]);</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 = new MulticastSocket(6789);</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s.joinGroup(group);</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byte [] m = args[0].getBytes();</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DatagramPacket messageOut = new DatagramPacket(m, m.length, group, 6789);</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s.send(messageOut);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byte[] buffer = new byte[1000];</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for(int i=0; i&lt; 3;i++) {		// get messages from others in group</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DatagramPacket messageIn = new DatagramPacket(buffer, buffer.length);</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s.receive(messageIn);</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System.out.println("Received:" + new String(messageIn.getData()));</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s.leaveGroup(group);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}catch (SocketException e){System.out.println("Socket: " + e.getMessage());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}catch (IOException e){System.out.println("IO: " + e.getMessage());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}finally {if(s != null) s.close();}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	</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r>
                        <a:rPr kumimoji="0" lang="en-US" sz="900" b="0" i="0" u="none" strike="noStrike" cap="none" normalizeH="0" baseline="0">
                          <a:ln>
                            <a:noFill/>
                          </a:ln>
                          <a:solidFill>
                            <a:srgbClr val="663300"/>
                          </a:solidFill>
                          <a:effectLst/>
                          <a:latin typeface="Arial" pitchFamily="34" charset="0"/>
                          <a:cs typeface="Arial" pitchFamily="34" charset="0"/>
                        </a:rPr>
                        <a:t>}</a:t>
                      </a: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0119" name="Rectangle 22">
            <a:extLst>
              <a:ext uri="{FF2B5EF4-FFF2-40B4-BE49-F238E27FC236}">
                <a16:creationId xmlns:a16="http://schemas.microsoft.com/office/drawing/2014/main" id="{070EB6B4-FA41-EC57-D99D-73046855E9A8}"/>
              </a:ext>
            </a:extLst>
          </p:cNvPr>
          <p:cNvSpPr>
            <a:spLocks noChangeArrowheads="1"/>
          </p:cNvSpPr>
          <p:nvPr/>
        </p:nvSpPr>
        <p:spPr bwMode="auto">
          <a:xfrm>
            <a:off x="2133600" y="5715001"/>
            <a:ext cx="822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18. Multicast peer joins a group and sends and receives datagrams</a:t>
            </a:r>
          </a:p>
        </p:txBody>
      </p:sp>
      <p:sp>
        <p:nvSpPr>
          <p:cNvPr id="90120" name="Footer Placeholder 3">
            <a:extLst>
              <a:ext uri="{FF2B5EF4-FFF2-40B4-BE49-F238E27FC236}">
                <a16:creationId xmlns:a16="http://schemas.microsoft.com/office/drawing/2014/main" id="{258AD763-EB72-389B-06F1-8822441D5DCA}"/>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77962770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4">
            <a:extLst>
              <a:ext uri="{FF2B5EF4-FFF2-40B4-BE49-F238E27FC236}">
                <a16:creationId xmlns:a16="http://schemas.microsoft.com/office/drawing/2014/main" id="{A0CE4CFF-3336-E38A-A553-D63BD446D57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15DB7A-290A-405D-A6B0-184663256C63}" type="slidenum">
              <a:rPr lang="en-US" altLang="en-US">
                <a:solidFill>
                  <a:srgbClr val="000066"/>
                </a:solidFill>
              </a:rPr>
              <a:pPr eaLnBrk="1" hangingPunct="1"/>
              <a:t>37</a:t>
            </a:fld>
            <a:endParaRPr lang="en-US" altLang="en-US">
              <a:solidFill>
                <a:srgbClr val="000066"/>
              </a:solidFill>
            </a:endParaRPr>
          </a:p>
        </p:txBody>
      </p:sp>
      <p:sp>
        <p:nvSpPr>
          <p:cNvPr id="91139" name="Rectangle 2">
            <a:extLst>
              <a:ext uri="{FF2B5EF4-FFF2-40B4-BE49-F238E27FC236}">
                <a16:creationId xmlns:a16="http://schemas.microsoft.com/office/drawing/2014/main" id="{932B777E-6C60-5B51-1683-6993636BE85C}"/>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Group Communication</a:t>
            </a:r>
          </a:p>
        </p:txBody>
      </p:sp>
      <p:graphicFrame>
        <p:nvGraphicFramePr>
          <p:cNvPr id="175116" name="Group 12">
            <a:extLst>
              <a:ext uri="{FF2B5EF4-FFF2-40B4-BE49-F238E27FC236}">
                <a16:creationId xmlns:a16="http://schemas.microsoft.com/office/drawing/2014/main" id="{8E309FE0-77A0-605B-EBEC-ECEA419C10B6}"/>
              </a:ext>
            </a:extLst>
          </p:cNvPr>
          <p:cNvGraphicFramePr>
            <a:graphicFrameLocks noGrp="1"/>
          </p:cNvGraphicFramePr>
          <p:nvPr>
            <p:ph type="tbl" idx="1"/>
          </p:nvPr>
        </p:nvGraphicFramePr>
        <p:xfrm>
          <a:off x="2057400" y="1219201"/>
          <a:ext cx="8229600" cy="352957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529013">
                <a:tc>
                  <a:txBody>
                    <a:bodyPr/>
                    <a:lstStyle/>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A process can join a multicast group with a given multicast address by invoking the </a:t>
                      </a:r>
                      <a:r>
                        <a:rPr kumimoji="0" lang="en-US" sz="2400" b="0" i="0" u="none" strike="noStrike" cap="none" normalizeH="0" baseline="0">
                          <a:ln>
                            <a:noFill/>
                          </a:ln>
                          <a:solidFill>
                            <a:srgbClr val="990099"/>
                          </a:solidFill>
                          <a:effectLst/>
                          <a:latin typeface="Arial" pitchFamily="34" charset="0"/>
                          <a:cs typeface="Arial" pitchFamily="34" charset="0"/>
                        </a:rPr>
                        <a:t>joinGroup</a:t>
                      </a:r>
                      <a:r>
                        <a:rPr kumimoji="0" lang="en-US" sz="2400" b="0" i="0" u="none" strike="noStrike" cap="none" normalizeH="0" baseline="0">
                          <a:ln>
                            <a:noFill/>
                          </a:ln>
                          <a:solidFill>
                            <a:schemeClr val="tx1"/>
                          </a:solidFill>
                          <a:effectLst/>
                          <a:latin typeface="Arial" pitchFamily="34" charset="0"/>
                          <a:cs typeface="Arial" pitchFamily="34" charset="0"/>
                        </a:rPr>
                        <a:t> method of its multicast socket.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A process can leave a specified group by invoking the </a:t>
                      </a:r>
                      <a:r>
                        <a:rPr kumimoji="0" lang="en-US" sz="2400" b="0" i="0" u="none" strike="noStrike" cap="none" normalizeH="0" baseline="0">
                          <a:ln>
                            <a:noFill/>
                          </a:ln>
                          <a:solidFill>
                            <a:srgbClr val="990099"/>
                          </a:solidFill>
                          <a:effectLst/>
                          <a:latin typeface="Arial" pitchFamily="34" charset="0"/>
                          <a:cs typeface="Arial" pitchFamily="34" charset="0"/>
                        </a:rPr>
                        <a:t>leaveGroup</a:t>
                      </a:r>
                      <a:r>
                        <a:rPr kumimoji="0" lang="en-US" sz="2400" b="0" i="0" u="none" strike="noStrike" cap="none" normalizeH="0" baseline="0">
                          <a:ln>
                            <a:noFill/>
                          </a:ln>
                          <a:solidFill>
                            <a:schemeClr val="tx1"/>
                          </a:solidFill>
                          <a:effectLst/>
                          <a:latin typeface="Arial" pitchFamily="34" charset="0"/>
                          <a:cs typeface="Arial" pitchFamily="34" charset="0"/>
                        </a:rPr>
                        <a:t> method of its multicast socket.</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a:ln>
                            <a:noFill/>
                          </a:ln>
                          <a:solidFill>
                            <a:schemeClr val="tx1"/>
                          </a:solidFill>
                          <a:effectLst/>
                          <a:latin typeface="Arial" pitchFamily="34" charset="0"/>
                          <a:cs typeface="Arial" pitchFamily="34" charset="0"/>
                        </a:rPr>
                        <a:t>The Java API allows the TTL to be set for a multicast socket by means of the </a:t>
                      </a:r>
                      <a:r>
                        <a:rPr kumimoji="0" lang="en-US" sz="2400" b="0" i="0" u="none" strike="noStrike" cap="none" normalizeH="0" baseline="0">
                          <a:ln>
                            <a:noFill/>
                          </a:ln>
                          <a:solidFill>
                            <a:srgbClr val="990099"/>
                          </a:solidFill>
                          <a:effectLst/>
                          <a:latin typeface="Arial" pitchFamily="34" charset="0"/>
                          <a:cs typeface="Arial" pitchFamily="34" charset="0"/>
                        </a:rPr>
                        <a:t>setTimeToLive</a:t>
                      </a:r>
                      <a:r>
                        <a:rPr kumimoji="0" lang="en-US" sz="2400" b="0" i="0" u="none" strike="noStrike" cap="none" normalizeH="0" baseline="0">
                          <a:ln>
                            <a:noFill/>
                          </a:ln>
                          <a:solidFill>
                            <a:schemeClr val="tx1"/>
                          </a:solidFill>
                          <a:effectLst/>
                          <a:latin typeface="Arial" pitchFamily="34" charset="0"/>
                          <a:cs typeface="Arial" pitchFamily="34" charset="0"/>
                        </a:rPr>
                        <a:t> method. The default is 1, allowing the multicast to propagate only on the local network.</a:t>
                      </a:r>
                    </a:p>
                  </a:txBody>
                  <a:tcPr marT="45713" marB="45713"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1143" name="Footer Placeholder 3">
            <a:extLst>
              <a:ext uri="{FF2B5EF4-FFF2-40B4-BE49-F238E27FC236}">
                <a16:creationId xmlns:a16="http://schemas.microsoft.com/office/drawing/2014/main" id="{016B2781-1A42-494B-2F49-539790EA1748}"/>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05650362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a:extLst>
              <a:ext uri="{FF2B5EF4-FFF2-40B4-BE49-F238E27FC236}">
                <a16:creationId xmlns:a16="http://schemas.microsoft.com/office/drawing/2014/main" id="{0E29E589-1467-CDA0-D55C-C2C1771A449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E84F67-1EA5-4760-ADD6-E7EEA97516D2}" type="slidenum">
              <a:rPr lang="en-US" altLang="en-US">
                <a:solidFill>
                  <a:srgbClr val="000066"/>
                </a:solidFill>
              </a:rPr>
              <a:pPr eaLnBrk="1" hangingPunct="1"/>
              <a:t>38</a:t>
            </a:fld>
            <a:endParaRPr lang="en-US" altLang="en-US">
              <a:solidFill>
                <a:srgbClr val="000066"/>
              </a:solidFill>
            </a:endParaRPr>
          </a:p>
        </p:txBody>
      </p:sp>
      <p:sp>
        <p:nvSpPr>
          <p:cNvPr id="43011" name="Rectangle 2">
            <a:extLst>
              <a:ext uri="{FF2B5EF4-FFF2-40B4-BE49-F238E27FC236}">
                <a16:creationId xmlns:a16="http://schemas.microsoft.com/office/drawing/2014/main" id="{A4CF746B-0CC5-9D16-22FC-861008ED4DE4}"/>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External Data Representation</a:t>
            </a:r>
          </a:p>
        </p:txBody>
      </p:sp>
      <p:graphicFrame>
        <p:nvGraphicFramePr>
          <p:cNvPr id="183306" name="Group 10">
            <a:extLst>
              <a:ext uri="{FF2B5EF4-FFF2-40B4-BE49-F238E27FC236}">
                <a16:creationId xmlns:a16="http://schemas.microsoft.com/office/drawing/2014/main" id="{EF9857D1-2305-10BF-25AD-2C4DD8840362}"/>
              </a:ext>
            </a:extLst>
          </p:cNvPr>
          <p:cNvGraphicFramePr>
            <a:graphicFrameLocks noGrp="1"/>
          </p:cNvGraphicFramePr>
          <p:nvPr>
            <p:ph type="tbl" idx="1"/>
          </p:nvPr>
        </p:nvGraphicFramePr>
        <p:xfrm>
          <a:off x="1555954" y="1209675"/>
          <a:ext cx="9416845" cy="3736975"/>
        </p:xfrm>
        <a:graphic>
          <a:graphicData uri="http://schemas.openxmlformats.org/drawingml/2006/table">
            <a:tbl>
              <a:tblPr rtl="1"/>
              <a:tblGrid>
                <a:gridCol w="9416845">
                  <a:extLst>
                    <a:ext uri="{9D8B030D-6E8A-4147-A177-3AD203B41FA5}">
                      <a16:colId xmlns:a16="http://schemas.microsoft.com/office/drawing/2014/main" val="20000"/>
                    </a:ext>
                  </a:extLst>
                </a:gridCol>
              </a:tblGrid>
              <a:tr h="3736975">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800" b="0" i="0" u="none" strike="noStrike" cap="none" normalizeH="0" baseline="0" dirty="0">
                          <a:ln>
                            <a:noFill/>
                          </a:ln>
                          <a:solidFill>
                            <a:srgbClr val="000000"/>
                          </a:solidFill>
                          <a:effectLst/>
                          <a:latin typeface="Arial" pitchFamily="34" charset="0"/>
                          <a:cs typeface="Arial" pitchFamily="34" charset="0"/>
                        </a:rPr>
                        <a:t>External Data Representation is an agreed standard for the representation of data structures and primitive values.</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endParaRPr kumimoji="0" lang="en-US" sz="1200" b="0" i="0" u="none" strike="noStrike" cap="none" normalizeH="0" baseline="0" dirty="0">
                        <a:ln>
                          <a:noFill/>
                        </a:ln>
                        <a:solidFill>
                          <a:srgbClr val="000000"/>
                        </a:solidFill>
                        <a:effectLst/>
                        <a:latin typeface="Arial" pitchFamily="34" charset="0"/>
                        <a:cs typeface="Arial" pitchFamily="34" charset="0"/>
                      </a:endParaRP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800" b="0" i="0" u="none" strike="noStrike" cap="none" normalizeH="0" baseline="0" dirty="0">
                          <a:ln>
                            <a:noFill/>
                          </a:ln>
                          <a:solidFill>
                            <a:srgbClr val="000000"/>
                          </a:solidFill>
                          <a:effectLst/>
                          <a:latin typeface="Arial" pitchFamily="34" charset="0"/>
                          <a:cs typeface="Arial" pitchFamily="34" charset="0"/>
                        </a:rPr>
                        <a:t>Data representation problems are: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cs typeface="Arial" pitchFamily="34" charset="0"/>
                        </a:rPr>
                        <a:t>Using agreed external representation, two conversions necessary</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000" b="0" i="0" u="none" strike="noStrike" cap="none" normalizeH="0" baseline="0" dirty="0">
                          <a:ln>
                            <a:noFill/>
                          </a:ln>
                          <a:solidFill>
                            <a:schemeClr val="tx1"/>
                          </a:solidFill>
                          <a:effectLst/>
                          <a:latin typeface="Arial" pitchFamily="34" charset="0"/>
                          <a:cs typeface="Arial" pitchFamily="34" charset="0"/>
                        </a:rPr>
                        <a:t>Using sender’s or receiver’s format and convert at the other end</a:t>
                      </a:r>
                      <a:endParaRPr kumimoji="0" lang="en-US" sz="1400" b="0" i="0" u="none" strike="noStrike" cap="none" normalizeH="0" baseline="0" dirty="0">
                        <a:ln>
                          <a:noFill/>
                        </a:ln>
                        <a:solidFill>
                          <a:srgbClr val="000000"/>
                        </a:solidFill>
                        <a:effectLst/>
                        <a:latin typeface="Arial" pitchFamily="34" charset="0"/>
                        <a:cs typeface="Arial" pitchFamily="34" charset="0"/>
                      </a:endParaRPr>
                    </a:p>
                  </a:txBody>
                  <a:tcPr marT="45722" marB="45722"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3015" name="Footer Placeholder 3">
            <a:extLst>
              <a:ext uri="{FF2B5EF4-FFF2-40B4-BE49-F238E27FC236}">
                <a16:creationId xmlns:a16="http://schemas.microsoft.com/office/drawing/2014/main" id="{55E86416-C75F-F090-1E82-692FABD29D92}"/>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78292005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a:extLst>
              <a:ext uri="{FF2B5EF4-FFF2-40B4-BE49-F238E27FC236}">
                <a16:creationId xmlns:a16="http://schemas.microsoft.com/office/drawing/2014/main" id="{8B86D342-DD5F-B7D1-99C3-03D5E76ECED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FFF196-7CCD-4C06-A77D-899B3944E95F}" type="slidenum">
              <a:rPr lang="en-US" altLang="en-US">
                <a:solidFill>
                  <a:srgbClr val="000066"/>
                </a:solidFill>
              </a:rPr>
              <a:pPr eaLnBrk="1" hangingPunct="1"/>
              <a:t>39</a:t>
            </a:fld>
            <a:endParaRPr lang="en-US" altLang="en-US">
              <a:solidFill>
                <a:srgbClr val="000066"/>
              </a:solidFill>
            </a:endParaRPr>
          </a:p>
        </p:txBody>
      </p:sp>
      <p:sp>
        <p:nvSpPr>
          <p:cNvPr id="44035" name="Rectangle 2">
            <a:extLst>
              <a:ext uri="{FF2B5EF4-FFF2-40B4-BE49-F238E27FC236}">
                <a16:creationId xmlns:a16="http://schemas.microsoft.com/office/drawing/2014/main" id="{4F02DF85-5A56-F772-BE54-7B916DA62734}"/>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External Data Representation</a:t>
            </a:r>
          </a:p>
        </p:txBody>
      </p:sp>
      <p:graphicFrame>
        <p:nvGraphicFramePr>
          <p:cNvPr id="89129" name="Group 41">
            <a:extLst>
              <a:ext uri="{FF2B5EF4-FFF2-40B4-BE49-F238E27FC236}">
                <a16:creationId xmlns:a16="http://schemas.microsoft.com/office/drawing/2014/main" id="{6BB05FA1-3C02-3090-BC69-592B605FA3AA}"/>
              </a:ext>
            </a:extLst>
          </p:cNvPr>
          <p:cNvGraphicFramePr>
            <a:graphicFrameLocks noGrp="1"/>
          </p:cNvGraphicFramePr>
          <p:nvPr>
            <p:ph type="tbl" idx="1"/>
          </p:nvPr>
        </p:nvGraphicFramePr>
        <p:xfrm>
          <a:off x="2057400" y="1219201"/>
          <a:ext cx="8229600" cy="4748774"/>
        </p:xfrm>
        <a:graphic>
          <a:graphicData uri="http://schemas.openxmlformats.org/drawingml/2006/table">
            <a:tbl>
              <a:tblPr rtl="1"/>
              <a:tblGrid>
                <a:gridCol w="8229600">
                  <a:extLst>
                    <a:ext uri="{9D8B030D-6E8A-4147-A177-3AD203B41FA5}">
                      <a16:colId xmlns:a16="http://schemas.microsoft.com/office/drawing/2014/main" val="20000"/>
                    </a:ext>
                  </a:extLst>
                </a:gridCol>
              </a:tblGrid>
              <a:tr h="4748213">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rgbClr val="CD3300"/>
                          </a:solidFill>
                          <a:effectLst/>
                          <a:latin typeface="Arial" pitchFamily="34" charset="0"/>
                          <a:cs typeface="Arial" pitchFamily="34" charset="0"/>
                        </a:rPr>
                        <a:t>M</a:t>
                      </a:r>
                      <a:r>
                        <a:rPr kumimoji="0" lang="en-US" sz="3200" b="0" i="0" u="none" strike="noStrike" cap="none" normalizeH="0" baseline="0">
                          <a:ln>
                            <a:noFill/>
                          </a:ln>
                          <a:solidFill>
                            <a:srgbClr val="CD0000"/>
                          </a:solidFill>
                          <a:effectLst/>
                          <a:latin typeface="Arial" pitchFamily="34" charset="0"/>
                          <a:cs typeface="Arial" pitchFamily="34" charset="0"/>
                        </a:rPr>
                        <a:t>arshalling</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000000"/>
                          </a:solidFill>
                          <a:effectLst/>
                          <a:latin typeface="Arial" pitchFamily="34" charset="0"/>
                          <a:cs typeface="Arial" pitchFamily="34" charset="0"/>
                        </a:rPr>
                        <a:t>Marshalling is the process of taking a collection of data items and assembling them into a form suitable for transmission in a message.</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rgbClr val="CD0000"/>
                          </a:solidFill>
                          <a:effectLst/>
                          <a:latin typeface="Arial" pitchFamily="34" charset="0"/>
                          <a:cs typeface="Arial" pitchFamily="34" charset="0"/>
                        </a:rPr>
                        <a:t>Unmarshalling</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000000"/>
                          </a:solidFill>
                          <a:effectLst/>
                          <a:latin typeface="Arial" pitchFamily="34" charset="0"/>
                          <a:cs typeface="Arial" pitchFamily="34" charset="0"/>
                        </a:rPr>
                        <a:t>Unmarshalling is the process of disassembling a collection of data on arrival to produce an equivalent collection of data items at the destination.</a:t>
                      </a:r>
                      <a:endParaRPr kumimoji="0" lang="en-US" sz="1600" b="0" i="0" u="none" strike="noStrike" cap="none" normalizeH="0" baseline="0">
                        <a:ln>
                          <a:noFill/>
                        </a:ln>
                        <a:solidFill>
                          <a:srgbClr val="000000"/>
                        </a:solidFill>
                        <a:effectLst/>
                        <a:latin typeface="Arial" pitchFamily="34" charset="0"/>
                        <a:cs typeface="Arial" pitchFamily="34" charset="0"/>
                      </a:endParaRPr>
                    </a:p>
                  </a:txBody>
                  <a:tcPr marT="45715" marB="45715"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4039" name="Footer Placeholder 3">
            <a:extLst>
              <a:ext uri="{FF2B5EF4-FFF2-40B4-BE49-F238E27FC236}">
                <a16:creationId xmlns:a16="http://schemas.microsoft.com/office/drawing/2014/main" id="{11EE1539-BDE4-A5D2-E0D3-F9E870DA9EA5}"/>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318170637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a:extLst>
              <a:ext uri="{FF2B5EF4-FFF2-40B4-BE49-F238E27FC236}">
                <a16:creationId xmlns:a16="http://schemas.microsoft.com/office/drawing/2014/main" id="{5DE8ECE3-0124-C097-E598-D6B312B8F62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B0EEED-2368-4380-BDAC-BEF89414AA38}" type="slidenum">
              <a:rPr lang="en-US" altLang="en-US">
                <a:solidFill>
                  <a:srgbClr val="000066"/>
                </a:solidFill>
              </a:rPr>
              <a:pPr eaLnBrk="1" hangingPunct="1"/>
              <a:t>40</a:t>
            </a:fld>
            <a:endParaRPr lang="en-US" altLang="en-US">
              <a:solidFill>
                <a:srgbClr val="000066"/>
              </a:solidFill>
            </a:endParaRPr>
          </a:p>
        </p:txBody>
      </p:sp>
      <p:sp>
        <p:nvSpPr>
          <p:cNvPr id="45059" name="Rectangle 2">
            <a:extLst>
              <a:ext uri="{FF2B5EF4-FFF2-40B4-BE49-F238E27FC236}">
                <a16:creationId xmlns:a16="http://schemas.microsoft.com/office/drawing/2014/main" id="{37EC09EA-C299-37E3-ABF0-173271D74CAF}"/>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External Data Representation</a:t>
            </a:r>
          </a:p>
        </p:txBody>
      </p:sp>
      <p:graphicFrame>
        <p:nvGraphicFramePr>
          <p:cNvPr id="91152" name="Group 16">
            <a:extLst>
              <a:ext uri="{FF2B5EF4-FFF2-40B4-BE49-F238E27FC236}">
                <a16:creationId xmlns:a16="http://schemas.microsoft.com/office/drawing/2014/main" id="{F58678AD-D6D4-4179-D032-0436B524602C}"/>
              </a:ext>
            </a:extLst>
          </p:cNvPr>
          <p:cNvGraphicFramePr>
            <a:graphicFrameLocks noGrp="1"/>
          </p:cNvGraphicFramePr>
          <p:nvPr>
            <p:ph type="tbl" idx="1"/>
          </p:nvPr>
        </p:nvGraphicFramePr>
        <p:xfrm>
          <a:off x="2057400" y="1219200"/>
          <a:ext cx="8229600" cy="26035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2603500">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a:ln>
                            <a:noFill/>
                          </a:ln>
                          <a:solidFill>
                            <a:srgbClr val="000000"/>
                          </a:solidFill>
                          <a:effectLst/>
                          <a:latin typeface="Arial" pitchFamily="34" charset="0"/>
                          <a:cs typeface="Arial" pitchFamily="34" charset="0"/>
                        </a:rPr>
                        <a:t>Three approaches to external data representation and marshalling are:</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990099"/>
                          </a:solidFill>
                          <a:effectLst/>
                          <a:latin typeface="Arial" pitchFamily="34" charset="0"/>
                          <a:cs typeface="Arial" pitchFamily="34" charset="0"/>
                        </a:rPr>
                        <a:t>CORBA</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990099"/>
                          </a:solidFill>
                          <a:effectLst/>
                          <a:latin typeface="Arial" pitchFamily="34" charset="0"/>
                          <a:cs typeface="Arial" pitchFamily="34" charset="0"/>
                        </a:rPr>
                        <a:t>Java’s object serialization</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a:ln>
                            <a:noFill/>
                          </a:ln>
                          <a:solidFill>
                            <a:srgbClr val="990099"/>
                          </a:solidFill>
                          <a:effectLst/>
                          <a:latin typeface="Arial" pitchFamily="34" charset="0"/>
                          <a:cs typeface="Arial" pitchFamily="34" charset="0"/>
                        </a:rPr>
                        <a:t>XML</a:t>
                      </a:r>
                    </a:p>
                  </a:txBody>
                  <a:tcPr marT="45729" marB="45729"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5063" name="Footer Placeholder 3">
            <a:extLst>
              <a:ext uri="{FF2B5EF4-FFF2-40B4-BE49-F238E27FC236}">
                <a16:creationId xmlns:a16="http://schemas.microsoft.com/office/drawing/2014/main" id="{AB913033-786A-84FE-A150-581673064FE4}"/>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96220108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4">
            <a:extLst>
              <a:ext uri="{FF2B5EF4-FFF2-40B4-BE49-F238E27FC236}">
                <a16:creationId xmlns:a16="http://schemas.microsoft.com/office/drawing/2014/main" id="{6A7B295C-C423-5601-DD56-2152DE05F32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3B491A-C528-4DB4-B3EB-A672D6FF1E9B}" type="slidenum">
              <a:rPr lang="en-US" altLang="en-US">
                <a:solidFill>
                  <a:srgbClr val="000066"/>
                </a:solidFill>
              </a:rPr>
              <a:pPr eaLnBrk="1" hangingPunct="1"/>
              <a:t>41</a:t>
            </a:fld>
            <a:endParaRPr lang="en-US" altLang="en-US">
              <a:solidFill>
                <a:srgbClr val="000066"/>
              </a:solidFill>
            </a:endParaRPr>
          </a:p>
        </p:txBody>
      </p:sp>
      <p:sp>
        <p:nvSpPr>
          <p:cNvPr id="46083" name="Rectangle 2">
            <a:extLst>
              <a:ext uri="{FF2B5EF4-FFF2-40B4-BE49-F238E27FC236}">
                <a16:creationId xmlns:a16="http://schemas.microsoft.com/office/drawing/2014/main" id="{6E0AB8B5-AFF1-9C22-8740-E8BAD88EC6CA}"/>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External Data Representation</a:t>
            </a:r>
          </a:p>
        </p:txBody>
      </p:sp>
      <p:graphicFrame>
        <p:nvGraphicFramePr>
          <p:cNvPr id="93195" name="Group 11">
            <a:extLst>
              <a:ext uri="{FF2B5EF4-FFF2-40B4-BE49-F238E27FC236}">
                <a16:creationId xmlns:a16="http://schemas.microsoft.com/office/drawing/2014/main" id="{8F1BD18D-1A0E-31FB-9CFD-47BB30ED87AF}"/>
              </a:ext>
            </a:extLst>
          </p:cNvPr>
          <p:cNvGraphicFramePr>
            <a:graphicFrameLocks noGrp="1"/>
          </p:cNvGraphicFramePr>
          <p:nvPr>
            <p:ph type="tbl" idx="1"/>
          </p:nvPr>
        </p:nvGraphicFramePr>
        <p:xfrm>
          <a:off x="2057400" y="1219201"/>
          <a:ext cx="8229600" cy="2627374"/>
        </p:xfrm>
        <a:graphic>
          <a:graphicData uri="http://schemas.openxmlformats.org/drawingml/2006/table">
            <a:tbl>
              <a:tblPr rtl="1"/>
              <a:tblGrid>
                <a:gridCol w="8229600">
                  <a:extLst>
                    <a:ext uri="{9D8B030D-6E8A-4147-A177-3AD203B41FA5}">
                      <a16:colId xmlns:a16="http://schemas.microsoft.com/office/drawing/2014/main" val="20000"/>
                    </a:ext>
                  </a:extLst>
                </a:gridCol>
              </a:tblGrid>
              <a:tr h="2627313">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chemeClr val="tx1"/>
                          </a:solidFill>
                          <a:effectLst/>
                          <a:latin typeface="Arial" pitchFamily="34" charset="0"/>
                          <a:cs typeface="Arial" pitchFamily="34" charset="0"/>
                        </a:rPr>
                        <a:t>Marshalling and unmarshalling activities</a:t>
                      </a:r>
                      <a:r>
                        <a:rPr kumimoji="0" lang="en-US" sz="3200" b="0" i="0" u="none" strike="noStrike" cap="none" normalizeH="0" baseline="0" dirty="0">
                          <a:ln>
                            <a:noFill/>
                          </a:ln>
                          <a:solidFill>
                            <a:srgbClr val="CD3300"/>
                          </a:solidFill>
                          <a:effectLst/>
                          <a:latin typeface="Arial" pitchFamily="34" charset="0"/>
                          <a:cs typeface="Arial" pitchFamily="34" charset="0"/>
                        </a:rPr>
                        <a:t> </a:t>
                      </a:r>
                      <a:r>
                        <a:rPr kumimoji="0" lang="en-US" sz="3200" b="0" i="0" u="none" strike="noStrike" cap="none" normalizeH="0" baseline="0" dirty="0">
                          <a:ln>
                            <a:noFill/>
                          </a:ln>
                          <a:solidFill>
                            <a:schemeClr val="tx1"/>
                          </a:solidFill>
                          <a:effectLst/>
                          <a:latin typeface="Arial" pitchFamily="34" charset="0"/>
                          <a:cs typeface="Arial" pitchFamily="34" charset="0"/>
                        </a:rPr>
                        <a:t>is </a:t>
                      </a:r>
                      <a:r>
                        <a:rPr kumimoji="0" lang="en-US" sz="3200" b="0" i="0" u="none" strike="noStrike" cap="none" normalizeH="0" baseline="0" dirty="0">
                          <a:ln>
                            <a:noFill/>
                          </a:ln>
                          <a:solidFill>
                            <a:srgbClr val="000000"/>
                          </a:solidFill>
                          <a:effectLst/>
                          <a:latin typeface="Arial" pitchFamily="34" charset="0"/>
                          <a:cs typeface="Arial" pitchFamily="34" charset="0"/>
                        </a:rPr>
                        <a:t>usually performed automatically by middleware layer.</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000000"/>
                          </a:solidFill>
                          <a:effectLst/>
                          <a:latin typeface="Arial" pitchFamily="34" charset="0"/>
                          <a:cs typeface="Arial" pitchFamily="34" charset="0"/>
                        </a:rPr>
                        <a:t>Marshalling is likely error-prone if carried out by hand.</a:t>
                      </a:r>
                    </a:p>
                  </a:txBody>
                  <a:tcPr marT="45719" marB="45719"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6087" name="Footer Placeholder 3">
            <a:extLst>
              <a:ext uri="{FF2B5EF4-FFF2-40B4-BE49-F238E27FC236}">
                <a16:creationId xmlns:a16="http://schemas.microsoft.com/office/drawing/2014/main" id="{1EFED0DD-4427-B760-A416-4E267DED2EE4}"/>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261710984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4">
            <a:extLst>
              <a:ext uri="{FF2B5EF4-FFF2-40B4-BE49-F238E27FC236}">
                <a16:creationId xmlns:a16="http://schemas.microsoft.com/office/drawing/2014/main" id="{6B8F966D-C5E2-3299-CEF2-2A760692245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2D9A9F-C53E-478B-8A57-CCCBC9B716FF}" type="slidenum">
              <a:rPr lang="en-US" altLang="en-US">
                <a:solidFill>
                  <a:srgbClr val="000066"/>
                </a:solidFill>
              </a:rPr>
              <a:pPr eaLnBrk="1" hangingPunct="1"/>
              <a:t>42</a:t>
            </a:fld>
            <a:endParaRPr lang="en-US" altLang="en-US">
              <a:solidFill>
                <a:srgbClr val="000066"/>
              </a:solidFill>
            </a:endParaRPr>
          </a:p>
        </p:txBody>
      </p:sp>
      <p:sp>
        <p:nvSpPr>
          <p:cNvPr id="48131" name="Rectangle 2">
            <a:extLst>
              <a:ext uri="{FF2B5EF4-FFF2-40B4-BE49-F238E27FC236}">
                <a16:creationId xmlns:a16="http://schemas.microsoft.com/office/drawing/2014/main" id="{46ABF82F-A415-68B9-7DEB-4A3D05B09F97}"/>
              </a:ext>
            </a:extLst>
          </p:cNvPr>
          <p:cNvSpPr>
            <a:spLocks noGrp="1" noChangeArrowheads="1"/>
          </p:cNvSpPr>
          <p:nvPr>
            <p:ph type="title"/>
          </p:nvPr>
        </p:nvSpPr>
        <p:spPr>
          <a:xfrm>
            <a:off x="1981200" y="587376"/>
            <a:ext cx="8229600" cy="519113"/>
          </a:xfrm>
          <a:noFill/>
        </p:spPr>
        <p:txBody>
          <a:bodyPr wrap="square" anchorCtr="1">
            <a:spAutoFit/>
          </a:bodyPr>
          <a:lstStyle/>
          <a:p>
            <a:pPr eaLnBrk="1" hangingPunct="1"/>
            <a:r>
              <a:rPr lang="en-US" altLang="en-US" sz="2800" b="1">
                <a:solidFill>
                  <a:srgbClr val="669900"/>
                </a:solidFill>
              </a:rPr>
              <a:t>CORBA Common Data Representation (CDR)</a:t>
            </a:r>
          </a:p>
        </p:txBody>
      </p:sp>
      <p:graphicFrame>
        <p:nvGraphicFramePr>
          <p:cNvPr id="99339" name="Group 11">
            <a:extLst>
              <a:ext uri="{FF2B5EF4-FFF2-40B4-BE49-F238E27FC236}">
                <a16:creationId xmlns:a16="http://schemas.microsoft.com/office/drawing/2014/main" id="{7403AB40-C3BF-BC97-B26E-226DFDE86B38}"/>
              </a:ext>
            </a:extLst>
          </p:cNvPr>
          <p:cNvGraphicFramePr>
            <a:graphicFrameLocks noGrp="1"/>
          </p:cNvGraphicFramePr>
          <p:nvPr>
            <p:ph type="tbl" idx="1"/>
          </p:nvPr>
        </p:nvGraphicFramePr>
        <p:xfrm>
          <a:off x="2057400" y="1219200"/>
          <a:ext cx="8229600" cy="5410200"/>
        </p:xfrm>
        <a:graphic>
          <a:graphicData uri="http://schemas.openxmlformats.org/drawingml/2006/table">
            <a:tbl>
              <a:tblPr rtl="1"/>
              <a:tblGrid>
                <a:gridCol w="8229600">
                  <a:extLst>
                    <a:ext uri="{9D8B030D-6E8A-4147-A177-3AD203B41FA5}">
                      <a16:colId xmlns:a16="http://schemas.microsoft.com/office/drawing/2014/main" val="20000"/>
                    </a:ext>
                  </a:extLst>
                </a:gridCol>
              </a:tblGrid>
              <a:tr h="5410200">
                <a:tc>
                  <a:txBody>
                    <a:bodyPr/>
                    <a:lstStyle/>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48135" name="Picture 10">
            <a:extLst>
              <a:ext uri="{FF2B5EF4-FFF2-40B4-BE49-F238E27FC236}">
                <a16:creationId xmlns:a16="http://schemas.microsoft.com/office/drawing/2014/main" id="{18B2E00D-E6FB-AEC9-72BC-43515CDE5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946276"/>
            <a:ext cx="7772400"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2">
            <a:extLst>
              <a:ext uri="{FF2B5EF4-FFF2-40B4-BE49-F238E27FC236}">
                <a16:creationId xmlns:a16="http://schemas.microsoft.com/office/drawing/2014/main" id="{853074A5-2D9A-A8AB-EB39-7379111CEB8E}"/>
              </a:ext>
            </a:extLst>
          </p:cNvPr>
          <p:cNvSpPr>
            <a:spLocks noChangeArrowheads="1"/>
          </p:cNvSpPr>
          <p:nvPr/>
        </p:nvSpPr>
        <p:spPr bwMode="auto">
          <a:xfrm>
            <a:off x="3657600" y="5791201"/>
            <a:ext cx="499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0066CC"/>
                </a:solidFill>
              </a:rPr>
              <a:t>Figure 8. CORBA CDR for constructed types</a:t>
            </a:r>
          </a:p>
        </p:txBody>
      </p:sp>
      <p:sp>
        <p:nvSpPr>
          <p:cNvPr id="48137" name="Footer Placeholder 3">
            <a:extLst>
              <a:ext uri="{FF2B5EF4-FFF2-40B4-BE49-F238E27FC236}">
                <a16:creationId xmlns:a16="http://schemas.microsoft.com/office/drawing/2014/main" id="{F1B15232-DD82-B85F-4FD3-96121B112199}"/>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22336574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4">
            <a:extLst>
              <a:ext uri="{FF2B5EF4-FFF2-40B4-BE49-F238E27FC236}">
                <a16:creationId xmlns:a16="http://schemas.microsoft.com/office/drawing/2014/main" id="{D516BFEE-CC24-7D46-7146-26AAAFC390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76CA22-6572-4EC7-93E6-A579D4E42E29}" type="slidenum">
              <a:rPr lang="en-US" altLang="en-US">
                <a:solidFill>
                  <a:srgbClr val="000066"/>
                </a:solidFill>
              </a:rPr>
              <a:pPr eaLnBrk="1" hangingPunct="1"/>
              <a:t>43</a:t>
            </a:fld>
            <a:endParaRPr lang="en-US" altLang="en-US">
              <a:solidFill>
                <a:srgbClr val="000066"/>
              </a:solidFill>
            </a:endParaRPr>
          </a:p>
        </p:txBody>
      </p:sp>
      <p:sp>
        <p:nvSpPr>
          <p:cNvPr id="49155" name="Rectangle 2">
            <a:extLst>
              <a:ext uri="{FF2B5EF4-FFF2-40B4-BE49-F238E27FC236}">
                <a16:creationId xmlns:a16="http://schemas.microsoft.com/office/drawing/2014/main" id="{54BC64D9-FFB0-36BB-B415-CCDCF8453E35}"/>
              </a:ext>
            </a:extLst>
          </p:cNvPr>
          <p:cNvSpPr>
            <a:spLocks noGrp="1" noChangeArrowheads="1"/>
          </p:cNvSpPr>
          <p:nvPr>
            <p:ph type="title"/>
          </p:nvPr>
        </p:nvSpPr>
        <p:spPr>
          <a:xfrm>
            <a:off x="1981200" y="587376"/>
            <a:ext cx="8229600" cy="519113"/>
          </a:xfrm>
          <a:noFill/>
        </p:spPr>
        <p:txBody>
          <a:bodyPr wrap="square" anchorCtr="1">
            <a:spAutoFit/>
          </a:bodyPr>
          <a:lstStyle/>
          <a:p>
            <a:pPr eaLnBrk="1" hangingPunct="1"/>
            <a:r>
              <a:rPr lang="en-US" altLang="en-US" sz="2800" b="1">
                <a:solidFill>
                  <a:srgbClr val="669900"/>
                </a:solidFill>
              </a:rPr>
              <a:t>CORBA Common Data Representation (CDR)</a:t>
            </a:r>
          </a:p>
        </p:txBody>
      </p:sp>
      <p:graphicFrame>
        <p:nvGraphicFramePr>
          <p:cNvPr id="185355" name="Group 11">
            <a:extLst>
              <a:ext uri="{FF2B5EF4-FFF2-40B4-BE49-F238E27FC236}">
                <a16:creationId xmlns:a16="http://schemas.microsoft.com/office/drawing/2014/main" id="{36EF67F0-667E-FDA2-67C3-CEF125E5B75C}"/>
              </a:ext>
            </a:extLst>
          </p:cNvPr>
          <p:cNvGraphicFramePr>
            <a:graphicFrameLocks noGrp="1"/>
          </p:cNvGraphicFramePr>
          <p:nvPr>
            <p:ph type="tbl" idx="1"/>
          </p:nvPr>
        </p:nvGraphicFramePr>
        <p:xfrm>
          <a:off x="2057400" y="1219201"/>
          <a:ext cx="8229600" cy="1554462"/>
        </p:xfrm>
        <a:graphic>
          <a:graphicData uri="http://schemas.openxmlformats.org/drawingml/2006/table">
            <a:tbl>
              <a:tblPr rtl="1"/>
              <a:tblGrid>
                <a:gridCol w="8229600">
                  <a:extLst>
                    <a:ext uri="{9D8B030D-6E8A-4147-A177-3AD203B41FA5}">
                      <a16:colId xmlns:a16="http://schemas.microsoft.com/office/drawing/2014/main" val="20000"/>
                    </a:ext>
                  </a:extLst>
                </a:gridCol>
              </a:tblGrid>
              <a:tr h="1554163">
                <a:tc>
                  <a:txBody>
                    <a:bodyPr/>
                    <a:lstStyle/>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a:ln>
                            <a:noFill/>
                          </a:ln>
                          <a:solidFill>
                            <a:srgbClr val="A50021"/>
                          </a:solidFill>
                          <a:effectLst/>
                          <a:latin typeface="Arial" pitchFamily="34" charset="0"/>
                          <a:cs typeface="Arial" pitchFamily="34" charset="0"/>
                        </a:rPr>
                        <a:t>Constructed types</a:t>
                      </a:r>
                      <a:r>
                        <a:rPr kumimoji="0" lang="en-US" sz="2400" b="0" i="0" u="none" strike="noStrike" cap="none" normalizeH="0" baseline="0">
                          <a:ln>
                            <a:noFill/>
                          </a:ln>
                          <a:solidFill>
                            <a:schemeClr val="tx1"/>
                          </a:solidFill>
                          <a:effectLst/>
                          <a:latin typeface="Arial" pitchFamily="34" charset="0"/>
                          <a:cs typeface="Arial" pitchFamily="34" charset="0"/>
                        </a:rPr>
                        <a:t>: The primitive values that comprise each constructed type are added to a sequence of bytes in a particular order, as shown in </a:t>
                      </a:r>
                      <a:r>
                        <a:rPr kumimoji="0" lang="en-US" sz="2000" b="0" i="0" u="none" strike="noStrike" cap="none" normalizeH="0" baseline="0">
                          <a:ln>
                            <a:noFill/>
                          </a:ln>
                          <a:solidFill>
                            <a:srgbClr val="A50021"/>
                          </a:solidFill>
                          <a:effectLst/>
                          <a:latin typeface="Arial" pitchFamily="34" charset="0"/>
                          <a:cs typeface="Arial" pitchFamily="34" charset="0"/>
                        </a:rPr>
                        <a:t>Figure 8</a:t>
                      </a:r>
                      <a:r>
                        <a:rPr kumimoji="0" lang="en-US" sz="2400" b="0" i="0" u="none" strike="noStrike" cap="none" normalizeH="0" baseline="0">
                          <a:ln>
                            <a:noFill/>
                          </a:ln>
                          <a:solidFill>
                            <a:schemeClr val="tx1"/>
                          </a:solidFill>
                          <a:effectLst/>
                          <a:latin typeface="Arial" pitchFamily="34" charset="0"/>
                          <a:cs typeface="Arial" pitchFamily="34" charset="0"/>
                        </a:rPr>
                        <a:t>.</a:t>
                      </a:r>
                    </a:p>
                  </a:txBody>
                  <a:tcPr marT="45711" marB="45711"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9159" name="Footer Placeholder 3">
            <a:extLst>
              <a:ext uri="{FF2B5EF4-FFF2-40B4-BE49-F238E27FC236}">
                <a16:creationId xmlns:a16="http://schemas.microsoft.com/office/drawing/2014/main" id="{4406F66E-6F66-1473-C2BA-FEB386BE492D}"/>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71146904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4">
            <a:extLst>
              <a:ext uri="{FF2B5EF4-FFF2-40B4-BE49-F238E27FC236}">
                <a16:creationId xmlns:a16="http://schemas.microsoft.com/office/drawing/2014/main" id="{D516BFEE-CC24-7D46-7146-26AAAFC390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76CA22-6572-4EC7-93E6-A579D4E42E29}" type="slidenum">
              <a:rPr lang="en-US" altLang="en-US">
                <a:solidFill>
                  <a:srgbClr val="000066"/>
                </a:solidFill>
              </a:rPr>
              <a:pPr eaLnBrk="1" hangingPunct="1"/>
              <a:t>44</a:t>
            </a:fld>
            <a:endParaRPr lang="en-US" altLang="en-US">
              <a:solidFill>
                <a:srgbClr val="000066"/>
              </a:solidFill>
            </a:endParaRPr>
          </a:p>
        </p:txBody>
      </p:sp>
      <p:sp>
        <p:nvSpPr>
          <p:cNvPr id="49155" name="Rectangle 2">
            <a:extLst>
              <a:ext uri="{FF2B5EF4-FFF2-40B4-BE49-F238E27FC236}">
                <a16:creationId xmlns:a16="http://schemas.microsoft.com/office/drawing/2014/main" id="{54BC64D9-FFB0-36BB-B415-CCDCF8453E35}"/>
              </a:ext>
            </a:extLst>
          </p:cNvPr>
          <p:cNvSpPr>
            <a:spLocks noGrp="1" noChangeArrowheads="1"/>
          </p:cNvSpPr>
          <p:nvPr>
            <p:ph type="title"/>
          </p:nvPr>
        </p:nvSpPr>
        <p:spPr>
          <a:xfrm>
            <a:off x="1981200" y="587376"/>
            <a:ext cx="8229600" cy="519113"/>
          </a:xfrm>
          <a:noFill/>
        </p:spPr>
        <p:txBody>
          <a:bodyPr wrap="square" anchorCtr="1">
            <a:spAutoFit/>
          </a:bodyPr>
          <a:lstStyle/>
          <a:p>
            <a:pPr eaLnBrk="1" hangingPunct="1"/>
            <a:r>
              <a:rPr lang="en-US" altLang="en-US" sz="2800" b="1">
                <a:solidFill>
                  <a:srgbClr val="669900"/>
                </a:solidFill>
              </a:rPr>
              <a:t>CORBA Common Data Representation (CDR)</a:t>
            </a:r>
          </a:p>
        </p:txBody>
      </p:sp>
      <p:graphicFrame>
        <p:nvGraphicFramePr>
          <p:cNvPr id="185355" name="Group 11">
            <a:extLst>
              <a:ext uri="{FF2B5EF4-FFF2-40B4-BE49-F238E27FC236}">
                <a16:creationId xmlns:a16="http://schemas.microsoft.com/office/drawing/2014/main" id="{36EF67F0-667E-FDA2-67C3-CEF125E5B75C}"/>
              </a:ext>
            </a:extLst>
          </p:cNvPr>
          <p:cNvGraphicFramePr>
            <a:graphicFrameLocks noGrp="1"/>
          </p:cNvGraphicFramePr>
          <p:nvPr>
            <p:ph type="tbl" idx="1"/>
          </p:nvPr>
        </p:nvGraphicFramePr>
        <p:xfrm>
          <a:off x="2057400" y="1219201"/>
          <a:ext cx="8229600" cy="1554462"/>
        </p:xfrm>
        <a:graphic>
          <a:graphicData uri="http://schemas.openxmlformats.org/drawingml/2006/table">
            <a:tbl>
              <a:tblPr rtl="1"/>
              <a:tblGrid>
                <a:gridCol w="8229600">
                  <a:extLst>
                    <a:ext uri="{9D8B030D-6E8A-4147-A177-3AD203B41FA5}">
                      <a16:colId xmlns:a16="http://schemas.microsoft.com/office/drawing/2014/main" val="20000"/>
                    </a:ext>
                  </a:extLst>
                </a:gridCol>
              </a:tblGrid>
              <a:tr h="1554163">
                <a:tc>
                  <a:txBody>
                    <a:bodyPr/>
                    <a:lstStyle/>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a:ln>
                            <a:noFill/>
                          </a:ln>
                          <a:solidFill>
                            <a:srgbClr val="A50021"/>
                          </a:solidFill>
                          <a:effectLst/>
                          <a:latin typeface="Arial" pitchFamily="34" charset="0"/>
                          <a:cs typeface="Arial" pitchFamily="34" charset="0"/>
                        </a:rPr>
                        <a:t>Constructed types</a:t>
                      </a:r>
                      <a:r>
                        <a:rPr kumimoji="0" lang="en-US" sz="2400" b="0" i="0" u="none" strike="noStrike" cap="none" normalizeH="0" baseline="0">
                          <a:ln>
                            <a:noFill/>
                          </a:ln>
                          <a:solidFill>
                            <a:schemeClr val="tx1"/>
                          </a:solidFill>
                          <a:effectLst/>
                          <a:latin typeface="Arial" pitchFamily="34" charset="0"/>
                          <a:cs typeface="Arial" pitchFamily="34" charset="0"/>
                        </a:rPr>
                        <a:t>: The primitive values that comprise each constructed type are added to a sequence of bytes in a particular order, as shown in </a:t>
                      </a:r>
                      <a:r>
                        <a:rPr kumimoji="0" lang="en-US" sz="2000" b="0" i="0" u="none" strike="noStrike" cap="none" normalizeH="0" baseline="0">
                          <a:ln>
                            <a:noFill/>
                          </a:ln>
                          <a:solidFill>
                            <a:srgbClr val="A50021"/>
                          </a:solidFill>
                          <a:effectLst/>
                          <a:latin typeface="Arial" pitchFamily="34" charset="0"/>
                          <a:cs typeface="Arial" pitchFamily="34" charset="0"/>
                        </a:rPr>
                        <a:t>Figure 8</a:t>
                      </a:r>
                      <a:r>
                        <a:rPr kumimoji="0" lang="en-US" sz="2400" b="0" i="0" u="none" strike="noStrike" cap="none" normalizeH="0" baseline="0">
                          <a:ln>
                            <a:noFill/>
                          </a:ln>
                          <a:solidFill>
                            <a:schemeClr val="tx1"/>
                          </a:solidFill>
                          <a:effectLst/>
                          <a:latin typeface="Arial" pitchFamily="34" charset="0"/>
                          <a:cs typeface="Arial" pitchFamily="34" charset="0"/>
                        </a:rPr>
                        <a:t>.</a:t>
                      </a:r>
                    </a:p>
                  </a:txBody>
                  <a:tcPr marT="45711" marB="45711"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9159" name="Footer Placeholder 3">
            <a:extLst>
              <a:ext uri="{FF2B5EF4-FFF2-40B4-BE49-F238E27FC236}">
                <a16:creationId xmlns:a16="http://schemas.microsoft.com/office/drawing/2014/main" id="{4406F66E-6F66-1473-C2BA-FEB386BE492D}"/>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96027283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a:extLst>
              <a:ext uri="{FF2B5EF4-FFF2-40B4-BE49-F238E27FC236}">
                <a16:creationId xmlns:a16="http://schemas.microsoft.com/office/drawing/2014/main" id="{DCDAAF42-6716-A9F6-7A5F-98FEAC4D990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A75776-D077-4822-AC4F-013C260C65DC}" type="slidenum">
              <a:rPr lang="en-US" altLang="en-US">
                <a:solidFill>
                  <a:srgbClr val="000066"/>
                </a:solidFill>
              </a:rPr>
              <a:pPr eaLnBrk="1" hangingPunct="1"/>
              <a:t>45</a:t>
            </a:fld>
            <a:endParaRPr lang="en-US" altLang="en-US">
              <a:solidFill>
                <a:srgbClr val="000066"/>
              </a:solidFill>
            </a:endParaRPr>
          </a:p>
        </p:txBody>
      </p:sp>
      <p:sp>
        <p:nvSpPr>
          <p:cNvPr id="33795" name="Rectangle 2">
            <a:extLst>
              <a:ext uri="{FF2B5EF4-FFF2-40B4-BE49-F238E27FC236}">
                <a16:creationId xmlns:a16="http://schemas.microsoft.com/office/drawing/2014/main" id="{39B7E9E4-E46E-6729-A05D-6704904B00FB}"/>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TCP Stream Communication</a:t>
            </a:r>
          </a:p>
        </p:txBody>
      </p:sp>
      <p:graphicFrame>
        <p:nvGraphicFramePr>
          <p:cNvPr id="37921" name="Group 33">
            <a:extLst>
              <a:ext uri="{FF2B5EF4-FFF2-40B4-BE49-F238E27FC236}">
                <a16:creationId xmlns:a16="http://schemas.microsoft.com/office/drawing/2014/main" id="{F97C6A6C-BDB2-1837-C80B-AEF8188C7FE6}"/>
              </a:ext>
            </a:extLst>
          </p:cNvPr>
          <p:cNvGraphicFramePr>
            <a:graphicFrameLocks noGrp="1"/>
          </p:cNvGraphicFramePr>
          <p:nvPr>
            <p:ph type="tbl" idx="1"/>
          </p:nvPr>
        </p:nvGraphicFramePr>
        <p:xfrm>
          <a:off x="1831258" y="1136651"/>
          <a:ext cx="9615949" cy="5029202"/>
        </p:xfrm>
        <a:graphic>
          <a:graphicData uri="http://schemas.openxmlformats.org/drawingml/2006/table">
            <a:tbl>
              <a:tblPr rtl="1"/>
              <a:tblGrid>
                <a:gridCol w="9615949">
                  <a:extLst>
                    <a:ext uri="{9D8B030D-6E8A-4147-A177-3AD203B41FA5}">
                      <a16:colId xmlns:a16="http://schemas.microsoft.com/office/drawing/2014/main" val="20000"/>
                    </a:ext>
                  </a:extLst>
                </a:gridCol>
              </a:tblGrid>
              <a:tr h="4078288">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The API to the TCP protocol provides the abstraction of a stream of bytes to be written to or read from.</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Characteristics of the stream abstraction:</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Message sizes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Lost messages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Flow control</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chemeClr val="tx1"/>
                          </a:solidFill>
                          <a:effectLst/>
                          <a:latin typeface="Arial" pitchFamily="34" charset="0"/>
                          <a:cs typeface="Arial" pitchFamily="34" charset="0"/>
                        </a:rPr>
                        <a:t>Message destinations</a:t>
                      </a:r>
                    </a:p>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 Issues related to stream communication:</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Matching of data items</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Blocking</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Threads</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None/>
                        <a:tabLst>
                          <a:tab pos="969963" algn="l"/>
                          <a:tab pos="1082675" algn="l"/>
                          <a:tab pos="1485900" algn="l"/>
                          <a:tab pos="1600200" algn="l"/>
                        </a:tabLst>
                      </a:pPr>
                      <a:endParaRPr kumimoji="0" lang="en-US" sz="1400" b="0" i="0" u="none" strike="noStrike" cap="none" normalizeH="0" baseline="0" dirty="0">
                        <a:ln>
                          <a:noFill/>
                        </a:ln>
                        <a:solidFill>
                          <a:srgbClr val="000000"/>
                        </a:solidFill>
                        <a:effectLst/>
                        <a:latin typeface="Arial" pitchFamily="34" charset="0"/>
                        <a:cs typeface="Arial" pitchFamily="34" charset="0"/>
                      </a:endParaRPr>
                    </a:p>
                  </a:txBody>
                  <a:tcPr marT="45721" marB="45721"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3799" name="Footer Placeholder 3">
            <a:extLst>
              <a:ext uri="{FF2B5EF4-FFF2-40B4-BE49-F238E27FC236}">
                <a16:creationId xmlns:a16="http://schemas.microsoft.com/office/drawing/2014/main" id="{448CEB99-3D4F-A7C9-8DDF-37B257CFFE37}"/>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122041684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a:extLst>
              <a:ext uri="{FF2B5EF4-FFF2-40B4-BE49-F238E27FC236}">
                <a16:creationId xmlns:a16="http://schemas.microsoft.com/office/drawing/2014/main" id="{267C43F4-1D2F-E330-C2D4-650D20B045E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ED631E-1455-48ED-9652-24941DC72BE1}" type="slidenum">
              <a:rPr lang="en-US" altLang="en-US">
                <a:solidFill>
                  <a:srgbClr val="000066"/>
                </a:solidFill>
              </a:rPr>
              <a:pPr eaLnBrk="1" hangingPunct="1"/>
              <a:t>46</a:t>
            </a:fld>
            <a:endParaRPr lang="en-US" altLang="en-US">
              <a:solidFill>
                <a:srgbClr val="000066"/>
              </a:solidFill>
            </a:endParaRPr>
          </a:p>
        </p:txBody>
      </p:sp>
      <p:sp>
        <p:nvSpPr>
          <p:cNvPr id="35843" name="Rectangle 2">
            <a:extLst>
              <a:ext uri="{FF2B5EF4-FFF2-40B4-BE49-F238E27FC236}">
                <a16:creationId xmlns:a16="http://schemas.microsoft.com/office/drawing/2014/main" id="{B45304E2-9AD0-3B21-8323-A7B80B782127}"/>
              </a:ext>
            </a:extLst>
          </p:cNvPr>
          <p:cNvSpPr>
            <a:spLocks noGrp="1" noChangeArrowheads="1"/>
          </p:cNvSpPr>
          <p:nvPr>
            <p:ph type="title"/>
          </p:nvPr>
        </p:nvSpPr>
        <p:spPr>
          <a:xfrm>
            <a:off x="1981200" y="557214"/>
            <a:ext cx="8229600" cy="579437"/>
          </a:xfrm>
          <a:noFill/>
        </p:spPr>
        <p:txBody>
          <a:bodyPr wrap="square" anchorCtr="1">
            <a:spAutoFit/>
          </a:bodyPr>
          <a:lstStyle/>
          <a:p>
            <a:pPr eaLnBrk="1" hangingPunct="1"/>
            <a:r>
              <a:rPr lang="en-US" altLang="en-US" sz="3200" b="1">
                <a:solidFill>
                  <a:srgbClr val="669900"/>
                </a:solidFill>
              </a:rPr>
              <a:t>TCP Stream Communication</a:t>
            </a:r>
          </a:p>
        </p:txBody>
      </p:sp>
      <p:graphicFrame>
        <p:nvGraphicFramePr>
          <p:cNvPr id="39955" name="Group 19">
            <a:extLst>
              <a:ext uri="{FF2B5EF4-FFF2-40B4-BE49-F238E27FC236}">
                <a16:creationId xmlns:a16="http://schemas.microsoft.com/office/drawing/2014/main" id="{92279A0D-8ADC-F4C8-D213-860253799FD3}"/>
              </a:ext>
            </a:extLst>
          </p:cNvPr>
          <p:cNvGraphicFramePr>
            <a:graphicFrameLocks noGrp="1"/>
          </p:cNvGraphicFramePr>
          <p:nvPr>
            <p:ph type="tbl" idx="1"/>
          </p:nvPr>
        </p:nvGraphicFramePr>
        <p:xfrm>
          <a:off x="2057400" y="1219201"/>
          <a:ext cx="8229600" cy="3700463"/>
        </p:xfrm>
        <a:graphic>
          <a:graphicData uri="http://schemas.openxmlformats.org/drawingml/2006/table">
            <a:tbl>
              <a:tblPr rtl="1"/>
              <a:tblGrid>
                <a:gridCol w="8229600">
                  <a:extLst>
                    <a:ext uri="{9D8B030D-6E8A-4147-A177-3AD203B41FA5}">
                      <a16:colId xmlns:a16="http://schemas.microsoft.com/office/drawing/2014/main" val="20000"/>
                    </a:ext>
                  </a:extLst>
                </a:gridCol>
              </a:tblGrid>
              <a:tr h="3700463">
                <a:tc>
                  <a:txBody>
                    <a:bodyPr/>
                    <a:lstStyle/>
                    <a:p>
                      <a:pPr marL="338138" marR="0" lvl="0" indent="-338138" algn="l" defTabSz="914400" rtl="0" eaLnBrk="1" fontAlgn="base" latinLnBrk="0" hangingPunct="1">
                        <a:lnSpc>
                          <a:spcPct val="100000"/>
                        </a:lnSpc>
                        <a:spcBef>
                          <a:spcPct val="20000"/>
                        </a:spcBef>
                        <a:spcAft>
                          <a:spcPct val="0"/>
                        </a:spcAft>
                        <a:buClrTx/>
                        <a:buSzTx/>
                        <a:buFont typeface="Wingdings" pitchFamily="2" charset="2"/>
                        <a:buChar char="§"/>
                        <a:tabLst>
                          <a:tab pos="969963" algn="l"/>
                          <a:tab pos="1082675" algn="l"/>
                          <a:tab pos="1485900" algn="l"/>
                          <a:tab pos="1600200" algn="l"/>
                        </a:tabLst>
                      </a:pPr>
                      <a:r>
                        <a:rPr kumimoji="0" lang="en-US" sz="3200" b="0" i="0" u="none" strike="noStrike" cap="none" normalizeH="0" baseline="0" dirty="0">
                          <a:ln>
                            <a:noFill/>
                          </a:ln>
                          <a:solidFill>
                            <a:srgbClr val="A50021"/>
                          </a:solidFill>
                          <a:effectLst/>
                          <a:latin typeface="Arial" pitchFamily="34" charset="0"/>
                          <a:cs typeface="Arial" pitchFamily="34" charset="0"/>
                        </a:rPr>
                        <a:t>Use of TCP</a:t>
                      </a:r>
                    </a:p>
                    <a:p>
                      <a:pPr marL="1257300" marR="0" lvl="1" indent="-342900" algn="l" defTabSz="914400" rtl="0" eaLnBrk="1" fontAlgn="base" latinLnBrk="0" hangingPunct="1">
                        <a:lnSpc>
                          <a:spcPct val="100000"/>
                        </a:lnSpc>
                        <a:spcBef>
                          <a:spcPct val="20000"/>
                        </a:spcBef>
                        <a:spcAft>
                          <a:spcPct val="0"/>
                        </a:spcAft>
                        <a:buClrTx/>
                        <a:buSzTx/>
                        <a:buFont typeface="Wingdings" pitchFamily="2" charset="2"/>
                        <a:buChar char="Ø"/>
                        <a:tabLst>
                          <a:tab pos="969963" algn="l"/>
                          <a:tab pos="1082675" algn="l"/>
                          <a:tab pos="1485900" algn="l"/>
                          <a:tab pos="1600200" algn="l"/>
                        </a:tabLst>
                      </a:pPr>
                      <a:r>
                        <a:rPr kumimoji="0" lang="en-US" sz="2800" b="0" i="0" u="none" strike="noStrike" cap="none" normalizeH="0" baseline="0" dirty="0">
                          <a:ln>
                            <a:noFill/>
                          </a:ln>
                          <a:solidFill>
                            <a:srgbClr val="000000"/>
                          </a:solidFill>
                          <a:effectLst/>
                          <a:latin typeface="Arial" pitchFamily="34" charset="0"/>
                          <a:cs typeface="Arial" pitchFamily="34" charset="0"/>
                        </a:rPr>
                        <a:t>Many services that run over TCP connections, with reserved port number are:</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HTTP (Hypertext Transfer Protocol)</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FTP (File Transfer Protocol)</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Telnet</a:t>
                      </a:r>
                    </a:p>
                    <a:p>
                      <a:pPr marL="2057400" marR="0" lvl="2" indent="-342900" algn="l" defTabSz="914400" rtl="0" eaLnBrk="1" fontAlgn="base" latinLnBrk="0" hangingPunct="1">
                        <a:lnSpc>
                          <a:spcPct val="100000"/>
                        </a:lnSpc>
                        <a:spcBef>
                          <a:spcPct val="20000"/>
                        </a:spcBef>
                        <a:spcAft>
                          <a:spcPct val="0"/>
                        </a:spcAft>
                        <a:buClrTx/>
                        <a:buSzTx/>
                        <a:buFont typeface="Wingdings" pitchFamily="2" charset="2"/>
                        <a:buChar char="v"/>
                        <a:tabLst>
                          <a:tab pos="969963" algn="l"/>
                          <a:tab pos="1082675" algn="l"/>
                          <a:tab pos="1485900" algn="l"/>
                          <a:tab pos="1600200" algn="l"/>
                        </a:tabLst>
                      </a:pPr>
                      <a:r>
                        <a:rPr kumimoji="0" lang="en-US" sz="2400" b="0" i="0" u="none" strike="noStrike" cap="none" normalizeH="0" baseline="0" dirty="0">
                          <a:ln>
                            <a:noFill/>
                          </a:ln>
                          <a:solidFill>
                            <a:srgbClr val="000000"/>
                          </a:solidFill>
                          <a:effectLst/>
                          <a:latin typeface="Arial" pitchFamily="34" charset="0"/>
                          <a:cs typeface="Arial" pitchFamily="34" charset="0"/>
                        </a:rPr>
                        <a:t>SMTP (Simple Mail Transfer Protocol)</a:t>
                      </a:r>
                    </a:p>
                  </a:txBody>
                  <a:tcPr marT="45722" marB="45722" horzOverflow="overflow">
                    <a:lnL cap="flat">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5847" name="Footer Placeholder 3">
            <a:extLst>
              <a:ext uri="{FF2B5EF4-FFF2-40B4-BE49-F238E27FC236}">
                <a16:creationId xmlns:a16="http://schemas.microsoft.com/office/drawing/2014/main" id="{81218D81-B2F9-F490-C996-A0982E924F11}"/>
              </a:ext>
            </a:extLst>
          </p:cNvPr>
          <p:cNvSpPr>
            <a:spLocks noGrp="1"/>
          </p:cNvSpPr>
          <p:nvPr/>
        </p:nvSpPr>
        <p:spPr bwMode="auto">
          <a:xfrm>
            <a:off x="1981200" y="6172201"/>
            <a:ext cx="77724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buClr>
                <a:srgbClr val="0066FF"/>
              </a:buClr>
            </a:pPr>
            <a:r>
              <a:rPr lang="en-US" altLang="en-US" sz="1000" b="1" i="1">
                <a:solidFill>
                  <a:srgbClr val="000066"/>
                </a:solidFill>
              </a:rPr>
              <a:t>Couloris,Dollimore and Kindberg  Distributed Systems: Concepts &amp; Design  Edn. 4 , Pearson Education 2005</a:t>
            </a:r>
            <a:endParaRPr lang="en-GB" altLang="en-US" sz="1000" b="1" i="1">
              <a:solidFill>
                <a:srgbClr val="000066"/>
              </a:solidFill>
            </a:endParaRPr>
          </a:p>
        </p:txBody>
      </p:sp>
    </p:spTree>
    <p:extLst>
      <p:ext uri="{BB962C8B-B14F-4D97-AF65-F5344CB8AC3E}">
        <p14:creationId xmlns:p14="http://schemas.microsoft.com/office/powerpoint/2010/main" val="4218199291"/>
      </p:ext>
    </p:extLst>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3983</Words>
  <Application>Microsoft Office PowerPoint</Application>
  <PresentationFormat>Widescreen</PresentationFormat>
  <Paragraphs>465</Paragraphs>
  <Slides>46</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Aptos</vt:lpstr>
      <vt:lpstr>Arial</vt:lpstr>
      <vt:lpstr>Calibri</vt:lpstr>
      <vt:lpstr>Calibri Light</vt:lpstr>
      <vt:lpstr>Courier</vt:lpstr>
      <vt:lpstr>Times New Roman</vt:lpstr>
      <vt:lpstr>Wingdings</vt:lpstr>
      <vt:lpstr>Office Theme</vt:lpstr>
      <vt:lpstr>LENDI INSTITUTE OF ENGINEERING AND TECHNOLOGY (Autonomous) Approved by AICTE and Permanently affiliated to JNTU Gurajada-Vizianagaram. </vt:lpstr>
      <vt:lpstr>Contents:</vt:lpstr>
      <vt:lpstr>Introduction</vt:lpstr>
      <vt:lpstr>Characteristics of Inter-process Communication:</vt:lpstr>
      <vt:lpstr>Introduction</vt:lpstr>
      <vt:lpstr>Introduction</vt:lpstr>
      <vt:lpstr>Introduction</vt:lpstr>
      <vt:lpstr>Introduction</vt:lpstr>
      <vt:lpstr>Introduction</vt:lpstr>
      <vt:lpstr>Introduction</vt:lpstr>
      <vt:lpstr>Introduction</vt:lpstr>
      <vt:lpstr>Introduction</vt:lpstr>
      <vt:lpstr>The API for the Internet Protocols</vt:lpstr>
      <vt:lpstr>Sockets</vt:lpstr>
      <vt:lpstr>Sockets</vt:lpstr>
      <vt:lpstr>Sockets</vt:lpstr>
      <vt:lpstr>UDP Datagram Communication</vt:lpstr>
      <vt:lpstr>UDP Datagram Communication</vt:lpstr>
      <vt:lpstr>UDP Datagram Communication</vt:lpstr>
      <vt:lpstr>Java API for UDP Datagrams</vt:lpstr>
      <vt:lpstr>Java API for UDP Datagrams</vt:lpstr>
      <vt:lpstr>Java API for UDP Datagrams</vt:lpstr>
      <vt:lpstr>Java API for UDP Datagrams</vt:lpstr>
      <vt:lpstr>Java API for UDP Datagrams</vt:lpstr>
      <vt:lpstr>Java API for UDP datagrams</vt:lpstr>
      <vt:lpstr>Client-Server Communication</vt:lpstr>
      <vt:lpstr>Group Communication</vt:lpstr>
      <vt:lpstr>Group Communication</vt:lpstr>
      <vt:lpstr>Group Communication</vt:lpstr>
      <vt:lpstr>Group Communication</vt:lpstr>
      <vt:lpstr>Group Communication</vt:lpstr>
      <vt:lpstr>Group Communication</vt:lpstr>
      <vt:lpstr>Group Communication</vt:lpstr>
      <vt:lpstr>Group Communication</vt:lpstr>
      <vt:lpstr>Group Communication</vt:lpstr>
      <vt:lpstr>Group Communication</vt:lpstr>
      <vt:lpstr>Group Communication</vt:lpstr>
      <vt:lpstr>External Data Representation</vt:lpstr>
      <vt:lpstr>External Data Representation</vt:lpstr>
      <vt:lpstr>External Data Representation</vt:lpstr>
      <vt:lpstr>External Data Representation</vt:lpstr>
      <vt:lpstr>CORBA Common Data Representation (CDR)</vt:lpstr>
      <vt:lpstr>CORBA Common Data Representation (CDR)</vt:lpstr>
      <vt:lpstr>CORBA Common Data Representation (CDR)</vt:lpstr>
      <vt:lpstr>TCP Stream Communication</vt:lpstr>
      <vt:lpstr>TCP Stream Communication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LENDI INSTITUTE OF ENGINEERING AND TECHNOLGOY (Autonomous) Approved by AICTE and Permanently affiliated to JNTUGV-Vizianagaram </dc:title>
  <dc:creator>Naina devi</dc:creator>
  <cp:lastModifiedBy>Satish D</cp:lastModifiedBy>
  <cp:revision>15</cp:revision>
  <dcterms:created xsi:type="dcterms:W3CDTF">2025-03-17T09:31:56Z</dcterms:created>
  <dcterms:modified xsi:type="dcterms:W3CDTF">2025-03-22T09:55:14Z</dcterms:modified>
</cp:coreProperties>
</file>